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218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5EED9-5859-4D22-8EEC-DC6846A75F0F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A8530-F212-425F-8E32-1C3D5A04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0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8530-F212-425F-8E32-1C3D5A0462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1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A86AC2-7007-47DC-8D61-B69014640385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C2E189-E549-47C2-92BA-F5E356FD26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8mebel.by/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://www.m8life.by/" TargetMode="External"/><Relationship Id="rId7" Type="http://schemas.openxmlformats.org/officeDocument/2006/relationships/hyperlink" Target="http://www.m8city.by/" TargetMode="External"/><Relationship Id="rId12" Type="http://schemas.openxmlformats.org/officeDocument/2006/relationships/image" Target="../media/image3.emf"/><Relationship Id="rId2" Type="http://schemas.openxmlformats.org/officeDocument/2006/relationships/hyperlink" Target="http://www.m8.b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ux.by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m8effect.by/" TargetMode="External"/><Relationship Id="rId10" Type="http://schemas.openxmlformats.org/officeDocument/2006/relationships/hyperlink" Target="http://www.avilux.by/" TargetMode="External"/><Relationship Id="rId4" Type="http://schemas.openxmlformats.org/officeDocument/2006/relationships/hyperlink" Target="http://www.pd.by/" TargetMode="External"/><Relationship Id="rId9" Type="http://schemas.openxmlformats.org/officeDocument/2006/relationships/hyperlink" Target="http://www.m8plast.b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m8life.by/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Дмитри</a:t>
            </a:r>
            <a:r>
              <a:rPr lang="ru-RU" dirty="0" smtClean="0">
                <a:solidFill>
                  <a:schemeClr val="bg1"/>
                </a:solidFill>
              </a:rPr>
              <a:t>й </a:t>
            </a:r>
            <a:r>
              <a:rPr lang="ru-RU" dirty="0" err="1" smtClean="0">
                <a:solidFill>
                  <a:schemeClr val="bg1"/>
                </a:solidFill>
              </a:rPr>
              <a:t>Лейчик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исполнительный директор М8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080120" cy="1080120"/>
          </a:xfrm>
          <a:prstGeom prst="rect">
            <a:avLst/>
          </a:prstGeom>
        </p:spPr>
      </p:pic>
      <p:pic>
        <p:nvPicPr>
          <p:cNvPr id="102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13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861048"/>
            <a:ext cx="8229600" cy="1470025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663300"/>
                </a:solidFill>
              </a:rPr>
              <a:t>Клиенты как </a:t>
            </a:r>
            <a:r>
              <a:rPr lang="ru-RU" dirty="0" smtClean="0">
                <a:solidFill>
                  <a:srgbClr val="663300"/>
                </a:solidFill>
              </a:rPr>
              <a:t>главная 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целевая аудитория </a:t>
            </a:r>
            <a:r>
              <a:rPr lang="en-US" dirty="0" smtClean="0">
                <a:solidFill>
                  <a:srgbClr val="663300"/>
                </a:solidFill>
              </a:rPr>
              <a:t>PR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99" y="1376784"/>
            <a:ext cx="901440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340" y="2975545"/>
            <a:ext cx="9014400" cy="1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5331"/>
            <a:ext cx="2166858" cy="1083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22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988840"/>
            <a:ext cx="8173955" cy="28803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Сторонние темы –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открытость, партнерство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Профессиональные</a:t>
            </a:r>
            <a:r>
              <a:rPr lang="ru-RU" dirty="0" smtClean="0">
                <a:latin typeface="+mj-lt"/>
              </a:rPr>
              <a:t>(журналы, газеты, порталы, форумы, др.) -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имидж компании-эксперта.</a:t>
            </a:r>
          </a:p>
          <a:p>
            <a:pPr marL="514350" indent="-514350">
              <a:buAutoNum type="arabicPeriod"/>
            </a:pPr>
            <a:endParaRPr lang="ru-RU" dirty="0">
              <a:latin typeface="+mj-lt"/>
            </a:endParaRPr>
          </a:p>
          <a:p>
            <a:pPr marL="514350" indent="-514350">
              <a:buAutoNum type="arabicPeriod"/>
            </a:pPr>
            <a:endParaRPr lang="ru-RU" sz="22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Публикации в СМИ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7" name="Picture 1" descr="\\fs\UsersDocs\d.leichik\Мои документы\Fakro_спецвыпус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68409"/>
            <a:ext cx="1988121" cy="26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fs\UsersDocs\d.leichik\Мои документы\gerard_апре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55" y="3573016"/>
            <a:ext cx="3970381" cy="26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17054"/>
            <a:ext cx="6753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988840"/>
            <a:ext cx="8173955" cy="28803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Часть клиентов очень любит, часть – терпеть не может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Конкуренты – терпеть не могут, но пытаются копировать</a:t>
            </a: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Почти полное отсутствие сотрудничества с госсектором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Крайне низкая дебиторская задолженность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Постоянный рост в канале «Рекомендации»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Высокая степень удовлетворенности клиентов</a:t>
            </a:r>
            <a:endParaRPr lang="ru-RU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Рост продаж по сравнению с 2014 годом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        более чем на 10%</a:t>
            </a:r>
            <a:endParaRPr lang="ru-RU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ru-RU" dirty="0">
              <a:latin typeface="+mj-lt"/>
            </a:endParaRPr>
          </a:p>
          <a:p>
            <a:pPr marL="514350" indent="-514350">
              <a:buAutoNum type="arabicPeriod"/>
            </a:pPr>
            <a:endParaRPr lang="ru-RU" sz="22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Результаты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41" y="5517232"/>
            <a:ext cx="2166858" cy="1083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62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628800"/>
            <a:ext cx="8173955" cy="28803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+mj-lt"/>
              </a:rPr>
              <a:t>23 года на рынке РБ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+mj-lt"/>
              </a:rPr>
              <a:t>B2B </a:t>
            </a:r>
            <a:r>
              <a:rPr lang="ru-RU" sz="2000" dirty="0" smtClean="0">
                <a:latin typeface="+mj-lt"/>
              </a:rPr>
              <a:t>и </a:t>
            </a:r>
            <a:r>
              <a:rPr lang="en-US" sz="2000" dirty="0" smtClean="0">
                <a:latin typeface="+mj-lt"/>
              </a:rPr>
              <a:t>B2C </a:t>
            </a:r>
            <a:r>
              <a:rPr lang="ru-RU" sz="2000" dirty="0" smtClean="0">
                <a:latin typeface="+mj-lt"/>
              </a:rPr>
              <a:t>продажи в пропорции 70</a:t>
            </a:r>
            <a:r>
              <a:rPr lang="en-US" sz="2000" dirty="0" smtClean="0">
                <a:latin typeface="+mj-lt"/>
              </a:rPr>
              <a:t>/</a:t>
            </a:r>
            <a:r>
              <a:rPr lang="ru-RU" sz="2000" dirty="0" smtClean="0">
                <a:latin typeface="+mj-lt"/>
              </a:rPr>
              <a:t>30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+mj-lt"/>
              </a:rPr>
              <a:t>Более 7000 уникальных клиентов в год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+mj-lt"/>
              </a:rPr>
              <a:t>6 коммерческих направлений  в строительстве, наружной рекламе, промышленности, дизайне, освещении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+mj-lt"/>
                <a:hlinkClick r:id="rId2"/>
              </a:rPr>
              <a:t>www.m8.by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  <a:hlinkClick r:id="rId3"/>
              </a:rPr>
              <a:t>www.m8life.by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  <a:hlinkClick r:id="rId4"/>
              </a:rPr>
              <a:t>www.pd.by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  <a:hlinkClick r:id="rId5"/>
              </a:rPr>
              <a:t>www.m8effect.by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  <a:hlinkClick r:id="rId6"/>
              </a:rPr>
              <a:t>www.lux.by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  <a:hlinkClick r:id="rId7"/>
              </a:rPr>
              <a:t>www.m8city.by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  <a:hlinkClick r:id="rId8"/>
              </a:rPr>
              <a:t>www.m8mebel.by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  <a:hlinkClick r:id="rId9"/>
              </a:rPr>
              <a:t>www.m8plast.by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latin typeface="+mj-lt"/>
                <a:hlinkClick r:id="rId10"/>
              </a:rPr>
              <a:t>www.avilux.by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ru-RU" sz="20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Группа компаний М8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1" name="Picture 3" descr="\\fs\UsersDocs\d.leichik\Мои документы\pfnoram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41" y="4594315"/>
            <a:ext cx="3747459" cy="20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988840"/>
            <a:ext cx="8173955" cy="288032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Насыщенность информационных каналов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Невысокий порог входа в Интернет-канал (основной)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Доступность технологий</a:t>
            </a:r>
          </a:p>
          <a:p>
            <a:pPr marL="514350" indent="-514350">
              <a:buAutoNum type="arabicPeriod"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Выгоднее всего продавать впечатления.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А лучше – не продавать, а помогать выбирать.</a:t>
            </a:r>
            <a:endParaRPr lang="ru-RU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Дифференцирование - неизбежно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41" y="5517232"/>
            <a:ext cx="2166858" cy="1083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330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988840"/>
            <a:ext cx="8173955" cy="288032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Клиентская политика и ценообразование (поведение)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Обучающие мероприятия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Развлекательные мероприятия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Работа над внешним имиджем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Корпоративные ценности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Статьи в СМИ (</a:t>
            </a:r>
            <a:r>
              <a:rPr lang="ru-RU" dirty="0" err="1" smtClean="0">
                <a:latin typeface="+mj-lt"/>
              </a:rPr>
              <a:t>экспертность</a:t>
            </a:r>
            <a:r>
              <a:rPr lang="ru-RU" dirty="0" smtClean="0">
                <a:latin typeface="+mj-lt"/>
              </a:rPr>
              <a:t>)</a:t>
            </a:r>
          </a:p>
          <a:p>
            <a:pPr marL="514350" indent="-514350">
              <a:buAutoNum type="arabicPeriod"/>
            </a:pPr>
            <a:endParaRPr lang="ru-RU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Каналы коммуникаций с клиентами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41" y="5517232"/>
            <a:ext cx="2166858" cy="1083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43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988840"/>
            <a:ext cx="8173955" cy="28803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Письменная декларация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Прозрачность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Последовательность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Жесткость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Клиентов необходимо выбирать и объяснять им свой выбор.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Клиентская политика и ценообразование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41" y="5517232"/>
            <a:ext cx="2166858" cy="1083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42" name="Picture 2" descr="http://webpromoexperts.com.ua/blog/wp-content/uploads/2014/09/proposal_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89" y="1988840"/>
            <a:ext cx="2808312" cy="19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449489" y="1844824"/>
            <a:ext cx="2722911" cy="2376264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988840"/>
            <a:ext cx="8173955" cy="32403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Семинары, презентации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День открытых дверей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       (мастер-классы)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Обучающие коммуникации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создают имидж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профессионалов в своем деле.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Обучающие мероприятия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41" y="5517232"/>
            <a:ext cx="2166858" cy="1083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9217" name="Picture 1" descr="\\fs\UsersDocs\d.leichik\Мои документы\clie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3531"/>
            <a:ext cx="3895353" cy="18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fs\UsersDocs\d.leichik\Мои документы\ma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55" y="3829284"/>
            <a:ext cx="2963309" cy="19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988840"/>
            <a:ext cx="8173955" cy="316835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День рождения М8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«Правильные выходные» с М8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Неформальные коммуникации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помогают созданию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имиджа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надежного партнера и дарят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позитивные впечатления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Развлекательные мероприятия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41" y="5517232"/>
            <a:ext cx="2166858" cy="1083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169" name="Picture 1" descr="\\fs\UsersDocs\d.leichik\Мои документы\проходим квест как выбраться из психушк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01" y="3737645"/>
            <a:ext cx="2667000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fs\UsersDocs\d.leichik\Мои документы\катаемся на танка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48" y="1700807"/>
            <a:ext cx="2622841" cy="174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айджест-13 лето2015_М8 Эффек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09654"/>
            <a:ext cx="2841995" cy="189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40" y="2564904"/>
            <a:ext cx="2486988" cy="164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72816"/>
            <a:ext cx="8173955" cy="345638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Качественный дизайн полиграфии и сайтов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Внимание ко всем другим каналам общения с клиентами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внешний вид территории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опрятность и презентабельность сотрудников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грамотность исходящей корреспонденции и др.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Внимание к графическому имиджу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отличает от конкурентов, дает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позитивные впечатления, упрощает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невербальные коммуникации.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Внимание к графическому имиджу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62" y="5657939"/>
            <a:ext cx="2166858" cy="1083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619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fs\UsersDocs\d.leichik\Мои документы\My Pictures\m8lif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05571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1" y="1772816"/>
            <a:ext cx="8173955" cy="28803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Сайт </a:t>
            </a:r>
            <a:r>
              <a:rPr lang="en-US" dirty="0" smtClean="0">
                <a:solidFill>
                  <a:schemeClr val="tx2"/>
                </a:solidFill>
                <a:latin typeface="+mj-lt"/>
                <a:hlinkClick r:id="rId3"/>
              </a:rPr>
              <a:t>www.m8life.by</a:t>
            </a: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+mj-lt"/>
              </a:rPr>
              <a:t>Корпоративный кодекс и стандарты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+mj-lt"/>
              </a:rPr>
              <a:t>Трансляция корпоративной культуры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+mj-lt"/>
              </a:rPr>
              <a:t>помогает выбирать клиентов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FF0000"/>
                </a:solidFill>
                <a:latin typeface="+mj-lt"/>
              </a:rPr>
              <a:t>и сотрудников.</a:t>
            </a:r>
            <a:endParaRPr lang="ru-RU" sz="2200" dirty="0">
              <a:solidFill>
                <a:srgbClr val="FF0000"/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ru-RU" sz="22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1214"/>
            <a:ext cx="720080" cy="72008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09036"/>
            <a:ext cx="753763" cy="75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412776"/>
            <a:ext cx="8928992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32656"/>
            <a:ext cx="8928992" cy="7200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9552" y="548680"/>
            <a:ext cx="817395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Трансляция корпоративных ценностей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641" y="5657939"/>
            <a:ext cx="2166858" cy="10834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2" descr="pic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005064"/>
            <a:ext cx="2214578" cy="1048026"/>
          </a:xfrm>
          <a:prstGeom prst="rect">
            <a:avLst/>
          </a:prstGeom>
          <a:noFill/>
        </p:spPr>
      </p:pic>
      <p:pic>
        <p:nvPicPr>
          <p:cNvPr id="13" name="Picture 4" descr="pic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7142" y="4354133"/>
            <a:ext cx="2571768" cy="12134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24128" y="5567573"/>
            <a:ext cx="1440160" cy="45371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266</TotalTime>
  <Words>323</Words>
  <Application>Microsoft Office PowerPoint</Application>
  <PresentationFormat>Экран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Дмитрий Лейчик исполнительный директор М8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Natalia</dc:creator>
  <cp:lastModifiedBy>Дмитрий Лейчик</cp:lastModifiedBy>
  <cp:revision>16</cp:revision>
  <dcterms:created xsi:type="dcterms:W3CDTF">2014-03-28T08:31:21Z</dcterms:created>
  <dcterms:modified xsi:type="dcterms:W3CDTF">2015-06-29T15:33:59Z</dcterms:modified>
</cp:coreProperties>
</file>