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68" r:id="rId4"/>
    <p:sldId id="290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kitski" initials="S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14" autoAdjust="0"/>
  </p:normalViewPr>
  <p:slideViewPr>
    <p:cSldViewPr>
      <p:cViewPr varScale="1"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%20WORK\1_K\&#1041;&#1045;&#1051;&#1050;&#1040;&#1056;&#1058;\&#1052;&#1072;&#1088;&#1082;&#1077;&#1090;&#1080;&#1085;&#1075;\!!!&#1048;&#1089;&#1089;&#1083;&#1077;&#1076;&#1086;&#1074;&#1072;&#1085;&#1080;&#1103;\&#1052;&#1085;&#1077;&#1085;&#1080;&#1077;%20&#1086;&#1073;&#1097;&#1077;&#1089;&#1090;&#1074;&#1077;&#1085;&#1085;&#1086;&#1089;&#1090;&#1080;%20&#1086;%20&#1041;&#1045;&#1051;&#1050;&#1040;&#1056;&#105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%20WORK\1_K\&#1041;&#1045;&#1051;&#1050;&#1040;&#1056;&#1058;\&#1052;&#1072;&#1088;&#1082;&#1077;&#1090;&#1080;&#1085;&#1075;\!!!&#1048;&#1089;&#1089;&#1083;&#1077;&#1076;&#1086;&#1074;&#1072;&#1085;&#1080;&#1103;\&#1052;&#1085;&#1077;&#1085;&#1080;&#1077;%20&#1086;&#1073;&#1097;&#1077;&#1089;&#1090;&#1074;&#1077;&#1085;&#1085;&#1086;&#1089;&#1090;&#1080;%20&#1086;%20&#1041;&#1045;&#1051;&#1050;&#1040;&#1056;&#105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!!%20WORK\1_K\&#1041;&#1045;&#1051;&#1050;&#1040;&#1056;&#1058;\&#1052;&#1072;&#1088;&#1082;&#1077;&#1090;&#1080;&#1085;&#1075;\!!!&#1048;&#1089;&#1089;&#1083;&#1077;&#1076;&#1086;&#1074;&#1072;&#1085;&#1080;&#1103;\&#1052;&#1085;&#1077;&#1085;&#1080;&#1077;%20&#1086;&#1073;&#1097;&#1077;&#1089;&#1090;&#1074;&#1077;&#1085;&#1085;&#1086;&#1089;&#1090;&#1080;%20&#1086;%20&#1041;&#1045;&#1051;&#1050;&#1040;&#1056;&#105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Общественное</a:t>
            </a:r>
            <a:r>
              <a:rPr lang="ru-RU" baseline="0" dirty="0"/>
              <a:t> мнение </a:t>
            </a:r>
            <a:r>
              <a:rPr lang="ru-RU" baseline="0" dirty="0" smtClean="0"/>
              <a:t>март 2014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'2014'!$A$2:$C$2</c:f>
              <c:strCache>
                <c:ptCount val="3"/>
                <c:pt idx="0">
                  <c:v>Негативные</c:v>
                </c:pt>
                <c:pt idx="1">
                  <c:v>Положительные </c:v>
                </c:pt>
                <c:pt idx="2">
                  <c:v>Нейтральные</c:v>
                </c:pt>
              </c:strCache>
            </c:strRef>
          </c:cat>
          <c:val>
            <c:numRef>
              <c:f>'2014'!$A$3:$C$3</c:f>
              <c:numCache>
                <c:formatCode>0%</c:formatCode>
                <c:ptCount val="3"/>
                <c:pt idx="0">
                  <c:v>0.81</c:v>
                </c:pt>
                <c:pt idx="1">
                  <c:v>0.39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Общественное</a:t>
            </a:r>
            <a:r>
              <a:rPr lang="ru-RU" baseline="0" dirty="0"/>
              <a:t> мнение </a:t>
            </a:r>
            <a:r>
              <a:rPr lang="ru-RU" baseline="0" dirty="0" smtClean="0"/>
              <a:t>март 2014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'2014'!$A$2:$C$2</c:f>
              <c:strCache>
                <c:ptCount val="3"/>
                <c:pt idx="0">
                  <c:v>Негативные</c:v>
                </c:pt>
                <c:pt idx="1">
                  <c:v>Положительные </c:v>
                </c:pt>
                <c:pt idx="2">
                  <c:v>Нейтральные</c:v>
                </c:pt>
              </c:strCache>
            </c:strRef>
          </c:cat>
          <c:val>
            <c:numRef>
              <c:f>'2014'!$A$3:$C$3</c:f>
              <c:numCache>
                <c:formatCode>0%</c:formatCode>
                <c:ptCount val="3"/>
                <c:pt idx="0">
                  <c:v>0.81</c:v>
                </c:pt>
                <c:pt idx="1">
                  <c:v>0.39</c:v>
                </c:pt>
                <c:pt idx="2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Общественное мнение декабрь 2014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'2015'!$A$23:$C$24</c:f>
              <c:strCache>
                <c:ptCount val="3"/>
                <c:pt idx="0">
                  <c:v>Негативные</c:v>
                </c:pt>
                <c:pt idx="1">
                  <c:v>Положительные </c:v>
                </c:pt>
                <c:pt idx="2">
                  <c:v>Нейтральные</c:v>
                </c:pt>
              </c:strCache>
            </c:strRef>
          </c:cat>
          <c:val>
            <c:numRef>
              <c:f>'2015'!$A$25:$C$25</c:f>
              <c:numCache>
                <c:formatCode>General</c:formatCode>
                <c:ptCount val="3"/>
                <c:pt idx="0">
                  <c:v>51</c:v>
                </c:pt>
                <c:pt idx="1">
                  <c:v>45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2DED4-FCB0-4321-8F32-870721A3EB03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2BED-C10D-4583-9798-F19D8B9E959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604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CE8E-186C-43EB-B151-771D71615465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4E2D-DE81-420E-A605-3DF97AB3151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103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2F98-8F78-4A16-A2BF-5A1E06A095EC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6E8E-A7CC-4778-84B9-3B2359E57D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243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05F1-73FB-42FE-B83E-2F8B023D1422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BDD0-809F-456D-9E48-E05621462E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79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139F-A584-4D6F-B5FF-4E7290E8A285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305C-ADBD-455F-9E25-C05ABBAD9A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0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DFC97-2CEA-4137-B138-10FE80AAA838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E5A3-0277-4B9E-B18B-3BC9E94274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735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212C-FE1F-41ED-AD4D-6C0080CF929E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2337-CB6B-4D84-BD2F-DBC74561F8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5592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7309-EB2B-4702-A63E-ADBD9C421529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8050-D944-467F-8EDB-E66E98EA7F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91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86CC-2DE7-4F2E-BE74-087F4176B8BE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C7BAA-E420-4A21-BCD1-BD25C6B10A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777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B929-2CCE-4F75-B660-F8F1B2BA0AB8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CF39-8373-4E82-8169-0EC757CE39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2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D417-5838-4D66-94ED-98EF817053C3}" type="datetime1">
              <a:rPr lang="en-US" altLang="ru-RU"/>
              <a:pPr>
                <a:defRPr/>
              </a:pPr>
              <a:t>4/8/2015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DD70-9F40-48A7-9188-84B3E2C3B2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77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5263" y="174625"/>
            <a:ext cx="7134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481E3B8-0849-43F8-A658-764D543DAEC5}" type="datetime1">
              <a:rPr lang="en-US" altLang="ru-RU">
                <a:ea typeface="ヒラギノ角ゴ Pro W3" pitchFamily="-10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4/8/2015</a:t>
            </a:fld>
            <a:endParaRPr lang="en-US" altLang="ru-RU">
              <a:ea typeface="ヒラギノ角ゴ Pro W3" pitchFamily="-10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05CB5D7-38C2-483C-BE2C-746D69DA9B16}" type="slidenum">
              <a:rPr lang="en-US" altLang="ru-RU">
                <a:ea typeface="ヒラギノ角ゴ Pro W3" pitchFamily="-102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>
              <a:ea typeface="ヒラギノ角ゴ Pro W3" pitchFamily="-102" charset="-128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5263" y="1233488"/>
            <a:ext cx="8759825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ヒラギノ角ゴ Pro W3" pitchFamily="-102" charset="-128"/>
          <a:cs typeface="ヒラギノ角ゴ Pro W3" pitchFamily="-10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-102" charset="-128"/>
          <a:cs typeface="ヒラギノ角ゴ Pro W3" pitchFamily="-10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pitchFamily="-102" charset="-128"/>
          <a:cs typeface="ヒラギノ角ゴ Pro W3" pitchFamily="-10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ヒラギノ角ゴ Pro W3" pitchFamily="-10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pitchFamily="-10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ヒラギノ角ゴ Pro W3" pitchFamily="-10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ヒラギノ角ゴ Pro W3" pitchFamily="-10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5699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Стратегия БЕЛКАРТ – «Быть ближе»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3 </a:t>
            </a:r>
            <a:r>
              <a:rPr lang="ru-RU" dirty="0">
                <a:solidFill>
                  <a:schemeClr val="tx2"/>
                </a:solidFill>
              </a:rPr>
              <a:t>– Пресса (СМИ РБ)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866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</a:rPr>
              <a:t>Механ</a:t>
            </a:r>
            <a:r>
              <a:rPr lang="ru-RU" sz="2800" b="1" dirty="0" err="1" smtClean="0">
                <a:solidFill>
                  <a:srgbClr val="0070C0"/>
                </a:solidFill>
              </a:rPr>
              <a:t>ика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0" t="19890" r="18930" b="12436"/>
          <a:stretch/>
        </p:blipFill>
        <p:spPr bwMode="auto">
          <a:xfrm>
            <a:off x="251520" y="1482625"/>
            <a:ext cx="4392488" cy="27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19432" r="19949" b="32584"/>
          <a:stretch/>
        </p:blipFill>
        <p:spPr bwMode="auto">
          <a:xfrm>
            <a:off x="4644008" y="1500270"/>
            <a:ext cx="4277160" cy="270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\\server01\Public$\ОБЩИЙ РЕСУРС\!!!MediaPress\!!! Пресс-клиппинги\2014\12_Декабрь\газета Аршанскі весні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386703" cy="22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server01\Public$\ОБЩИЙ РЕСУРС\!!!MediaPress\!!! Пресс-клиппинги\2014\12_Декабрь\газета Браславская звез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35656"/>
            <a:ext cx="1872208" cy="234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server01\Public$\ОБЩИЙ РЕСУРС\!!!MediaPress\!!! Пресс-клиппинги\2014\12_Декабрь\газета Сельская праўд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26" y="4244976"/>
            <a:ext cx="1667986" cy="239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10369" r="19548" b="8162"/>
          <a:stretch/>
        </p:blipFill>
        <p:spPr bwMode="auto">
          <a:xfrm>
            <a:off x="5630608" y="4351254"/>
            <a:ext cx="3385639" cy="22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4 </a:t>
            </a:r>
            <a:r>
              <a:rPr lang="ru-RU" dirty="0">
                <a:solidFill>
                  <a:schemeClr val="tx2"/>
                </a:solidFill>
              </a:rPr>
              <a:t>– Общественность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866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</a:rPr>
              <a:t>Механ</a:t>
            </a:r>
            <a:r>
              <a:rPr lang="ru-RU" sz="2800" b="1" dirty="0" err="1" smtClean="0">
                <a:solidFill>
                  <a:srgbClr val="0070C0"/>
                </a:solidFill>
              </a:rPr>
              <a:t>ика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5431" r="61308" b="31912"/>
          <a:stretch/>
        </p:blipFill>
        <p:spPr bwMode="auto">
          <a:xfrm>
            <a:off x="217727" y="1556792"/>
            <a:ext cx="4392488" cy="3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45423" r="61058" b="20605"/>
          <a:stretch/>
        </p:blipFill>
        <p:spPr bwMode="auto">
          <a:xfrm>
            <a:off x="4716016" y="1556792"/>
            <a:ext cx="434347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2387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Инструменты: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8344" r="3427" b="3657"/>
          <a:stretch/>
        </p:blipFill>
        <p:spPr bwMode="auto">
          <a:xfrm>
            <a:off x="144912" y="1124744"/>
            <a:ext cx="2525193" cy="146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t="9706" r="10380" b="4513"/>
          <a:stretch/>
        </p:blipFill>
        <p:spPr bwMode="auto">
          <a:xfrm>
            <a:off x="2771800" y="1103195"/>
            <a:ext cx="3198854" cy="26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13145" r="11963" b="6824"/>
          <a:stretch/>
        </p:blipFill>
        <p:spPr bwMode="auto">
          <a:xfrm>
            <a:off x="5968188" y="1052736"/>
            <a:ext cx="3175811" cy="248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13822" r="12310" b="24425"/>
          <a:stretch/>
        </p:blipFill>
        <p:spPr bwMode="auto">
          <a:xfrm>
            <a:off x="119249" y="2636912"/>
            <a:ext cx="2384152" cy="14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13053" r="14383" b="2284"/>
          <a:stretch/>
        </p:blipFill>
        <p:spPr bwMode="auto">
          <a:xfrm>
            <a:off x="144912" y="4221088"/>
            <a:ext cx="250597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t="13423" r="10884" b="3343"/>
          <a:stretch/>
        </p:blipFill>
        <p:spPr bwMode="auto">
          <a:xfrm>
            <a:off x="2771800" y="3764798"/>
            <a:ext cx="3437994" cy="2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8231" r="3385" b="3007"/>
          <a:stretch/>
        </p:blipFill>
        <p:spPr bwMode="auto">
          <a:xfrm>
            <a:off x="6114620" y="2778594"/>
            <a:ext cx="2913740" cy="172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13398" r="9616" b="6003"/>
          <a:stretch/>
        </p:blipFill>
        <p:spPr bwMode="auto">
          <a:xfrm>
            <a:off x="6209794" y="4502871"/>
            <a:ext cx="289514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361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Результаты 2014 года:</a:t>
            </a:r>
            <a:endParaRPr lang="ru-RU" sz="28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907456"/>
              </p:ext>
            </p:extLst>
          </p:nvPr>
        </p:nvGraphicFramePr>
        <p:xfrm>
          <a:off x="35346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993894"/>
              </p:ext>
            </p:extLst>
          </p:nvPr>
        </p:nvGraphicFramePr>
        <p:xfrm>
          <a:off x="3419872" y="3140968"/>
          <a:ext cx="54864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47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4027" y="475016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Спасибо за внимательные глаза!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419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052736"/>
            <a:ext cx="849694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Мнение </a:t>
            </a:r>
            <a:r>
              <a:rPr lang="ru-RU" b="1" dirty="0" smtClean="0">
                <a:solidFill>
                  <a:schemeClr val="tx2"/>
                </a:solidFill>
              </a:rPr>
              <a:t>общественности о </a:t>
            </a:r>
            <a:r>
              <a:rPr lang="ru-RU" b="1" dirty="0" smtClean="0">
                <a:solidFill>
                  <a:schemeClr val="tx2"/>
                </a:solidFill>
              </a:rPr>
              <a:t>платежной системе БЕЛКАРТ:</a:t>
            </a:r>
          </a:p>
          <a:p>
            <a:pPr marL="82296"/>
            <a:endParaRPr lang="ru-RU" sz="500" i="1" dirty="0" smtClean="0"/>
          </a:p>
          <a:p>
            <a:pPr marL="82296"/>
            <a:r>
              <a:rPr lang="ru-RU" i="1" dirty="0" smtClean="0"/>
              <a:t>«</a:t>
            </a:r>
            <a:r>
              <a:rPr lang="ru-RU" i="1" dirty="0"/>
              <a:t>20 лет </a:t>
            </a:r>
            <a:r>
              <a:rPr lang="ru-RU" i="1" dirty="0" smtClean="0"/>
              <a:t>существует </a:t>
            </a:r>
            <a:r>
              <a:rPr lang="ru-RU" i="1" dirty="0" err="1" smtClean="0"/>
              <a:t>Белкарт</a:t>
            </a:r>
            <a:r>
              <a:rPr lang="ru-RU" i="1" dirty="0" smtClean="0"/>
              <a:t>, но то</a:t>
            </a:r>
            <a:r>
              <a:rPr lang="ru-RU" i="1" dirty="0"/>
              <a:t>, какими путями этот продукт подается </a:t>
            </a:r>
            <a:r>
              <a:rPr lang="ru-RU" i="1" dirty="0" smtClean="0"/>
              <a:t>потребителю? В банках насильно все 20 лет втюхивали этот </a:t>
            </a:r>
            <a:r>
              <a:rPr lang="ru-RU" i="1" dirty="0" err="1" smtClean="0"/>
              <a:t>Белкарт</a:t>
            </a:r>
            <a:r>
              <a:rPr lang="ru-RU" i="1" dirty="0" smtClean="0"/>
              <a:t>»</a:t>
            </a:r>
          </a:p>
          <a:p>
            <a:pPr marL="82296"/>
            <a:endParaRPr lang="ru-RU" sz="1000" i="1" dirty="0"/>
          </a:p>
          <a:p>
            <a:pPr marL="82296"/>
            <a:r>
              <a:rPr lang="ru-RU" i="1" dirty="0" smtClean="0"/>
              <a:t>«</a:t>
            </a:r>
            <a:r>
              <a:rPr lang="ru-RU" i="1" dirty="0"/>
              <a:t>Казалось бы, когда есть </a:t>
            </a:r>
            <a:r>
              <a:rPr lang="ru-RU" i="1" dirty="0" err="1" smtClean="0"/>
              <a:t>Visa</a:t>
            </a:r>
            <a:r>
              <a:rPr lang="ru-RU" i="1" dirty="0" smtClean="0"/>
              <a:t> </a:t>
            </a:r>
            <a:r>
              <a:rPr lang="ru-RU" i="1" dirty="0"/>
              <a:t>и </a:t>
            </a:r>
            <a:r>
              <a:rPr lang="ru-RU" i="1" dirty="0" err="1"/>
              <a:t>MasterCard</a:t>
            </a:r>
            <a:r>
              <a:rPr lang="ru-RU" i="1" dirty="0"/>
              <a:t>, имеющие 50-ти летний опыт работы с </a:t>
            </a:r>
            <a:r>
              <a:rPr lang="ru-RU" i="1" dirty="0" smtClean="0"/>
              <a:t>деньгами, </a:t>
            </a:r>
            <a:r>
              <a:rPr lang="ru-RU" i="1" dirty="0"/>
              <a:t>зачем изобретать велосипед "</a:t>
            </a:r>
            <a:r>
              <a:rPr lang="ru-RU" i="1" dirty="0" err="1"/>
              <a:t>Белкарт</a:t>
            </a:r>
            <a:r>
              <a:rPr lang="ru-RU" i="1" dirty="0" smtClean="0"/>
              <a:t>"? А если </a:t>
            </a:r>
            <a:r>
              <a:rPr lang="ru-RU" i="1" dirty="0" smtClean="0"/>
              <a:t>сотруднику банка </a:t>
            </a:r>
            <a:r>
              <a:rPr lang="ru-RU" i="1" dirty="0" smtClean="0"/>
              <a:t>нужно уточнить нюансы, то и не знаешь кому звонить и у кого спросить. </a:t>
            </a:r>
            <a:r>
              <a:rPr lang="ru-RU" i="1" dirty="0" err="1" smtClean="0"/>
              <a:t>Белкарт</a:t>
            </a:r>
            <a:r>
              <a:rPr lang="ru-RU" i="1" dirty="0" smtClean="0"/>
              <a:t> как бы есть, но его как бы и нет» </a:t>
            </a:r>
          </a:p>
          <a:p>
            <a:pPr marL="82296"/>
            <a:endParaRPr lang="ru-RU" sz="1000" b="1" i="1" dirty="0">
              <a:solidFill>
                <a:schemeClr val="tx2"/>
              </a:solidFill>
            </a:endParaRPr>
          </a:p>
          <a:p>
            <a:pPr marL="82296"/>
            <a:r>
              <a:rPr lang="ru-RU" i="1" dirty="0" smtClean="0"/>
              <a:t>«Евгений </a:t>
            </a:r>
            <a:r>
              <a:rPr lang="ru-RU" i="1" dirty="0"/>
              <a:t>Булка мне визуально неприятен, а тут еще и голые его тоще-волосатые ляжки</a:t>
            </a:r>
            <a:r>
              <a:rPr lang="ru-RU" i="1" dirty="0" smtClean="0"/>
              <a:t>. Пользуйся </a:t>
            </a:r>
            <a:r>
              <a:rPr lang="ru-RU" i="1" dirty="0" err="1" smtClean="0"/>
              <a:t>Белкарт</a:t>
            </a:r>
            <a:r>
              <a:rPr lang="ru-RU" i="1" dirty="0" smtClean="0"/>
              <a:t>, останешься без штанов»</a:t>
            </a:r>
            <a:endParaRPr lang="ru-RU" b="1" i="1" dirty="0">
              <a:solidFill>
                <a:schemeClr val="tx2"/>
              </a:solidFill>
            </a:endParaRPr>
          </a:p>
          <a:p>
            <a:pPr marL="82296"/>
            <a:endParaRPr lang="ru-RU" dirty="0">
              <a:solidFill>
                <a:schemeClr val="tx2"/>
              </a:solidFill>
            </a:endParaRPr>
          </a:p>
          <a:p>
            <a:pPr marL="82296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2571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Проблематика: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71666"/>
            <a:ext cx="6422466" cy="27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Целевая аудитория № 1 </a:t>
            </a:r>
            <a:r>
              <a:rPr lang="ru-RU" dirty="0" smtClean="0">
                <a:solidFill>
                  <a:schemeClr val="tx2"/>
                </a:solidFill>
              </a:rPr>
              <a:t>– </a:t>
            </a:r>
            <a:r>
              <a:rPr lang="ru-RU" dirty="0">
                <a:solidFill>
                  <a:schemeClr val="tx2"/>
                </a:solidFill>
              </a:rPr>
              <a:t>Акционеры и партнеры/ключевые игроки </a:t>
            </a:r>
            <a:r>
              <a:rPr lang="ru-RU" dirty="0" smtClean="0">
                <a:solidFill>
                  <a:schemeClr val="tx2"/>
                </a:solidFill>
              </a:rPr>
              <a:t>рынка</a:t>
            </a:r>
          </a:p>
          <a:p>
            <a:pPr marL="82296"/>
            <a:endParaRPr lang="ru-RU" dirty="0" smtClean="0">
              <a:solidFill>
                <a:schemeClr val="tx2"/>
              </a:solidFill>
            </a:endParaRPr>
          </a:p>
          <a:p>
            <a:pPr marL="82296"/>
            <a:endParaRPr lang="ru-RU" dirty="0">
              <a:solidFill>
                <a:schemeClr val="tx2"/>
              </a:solidFill>
            </a:endParaRPr>
          </a:p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</a:t>
            </a:r>
            <a:r>
              <a:rPr lang="ru-RU" b="1" dirty="0" smtClean="0">
                <a:solidFill>
                  <a:schemeClr val="tx2"/>
                </a:solidFill>
              </a:rPr>
              <a:t>2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endParaRPr lang="ru-RU" dirty="0" smtClean="0">
              <a:solidFill>
                <a:schemeClr val="tx2"/>
              </a:solidFill>
            </a:endParaRP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Банки-участники </a:t>
            </a:r>
            <a:r>
              <a:rPr lang="ru-RU" dirty="0" smtClean="0">
                <a:solidFill>
                  <a:schemeClr val="tx2"/>
                </a:solidFill>
              </a:rPr>
              <a:t>платежной системы </a:t>
            </a:r>
            <a:r>
              <a:rPr lang="ru-RU" dirty="0" smtClean="0">
                <a:solidFill>
                  <a:schemeClr val="tx2"/>
                </a:solidFill>
              </a:rPr>
              <a:t>БЕЛКАРТ</a:t>
            </a:r>
          </a:p>
          <a:p>
            <a:pPr marL="82296"/>
            <a:endParaRPr lang="ru-RU" dirty="0" smtClean="0">
              <a:solidFill>
                <a:schemeClr val="tx2"/>
              </a:solidFill>
            </a:endParaRPr>
          </a:p>
          <a:p>
            <a:pPr marL="82296"/>
            <a:endParaRPr lang="ru-RU" dirty="0">
              <a:solidFill>
                <a:schemeClr val="tx2"/>
              </a:solidFill>
            </a:endParaRPr>
          </a:p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</a:t>
            </a:r>
            <a:r>
              <a:rPr lang="ru-RU" b="1" dirty="0" smtClean="0">
                <a:solidFill>
                  <a:schemeClr val="tx2"/>
                </a:solidFill>
              </a:rPr>
              <a:t>3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endParaRPr lang="ru-RU" dirty="0" smtClean="0">
              <a:solidFill>
                <a:schemeClr val="tx2"/>
              </a:solidFill>
            </a:endParaRP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Пресса </a:t>
            </a:r>
            <a:r>
              <a:rPr lang="ru-RU" dirty="0" smtClean="0">
                <a:solidFill>
                  <a:schemeClr val="tx2"/>
                </a:solidFill>
              </a:rPr>
              <a:t>(СМИ РБ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</a:p>
          <a:p>
            <a:pPr marL="82296"/>
            <a:endParaRPr lang="ru-RU" dirty="0" smtClean="0">
              <a:solidFill>
                <a:schemeClr val="tx2"/>
              </a:solidFill>
            </a:endParaRPr>
          </a:p>
          <a:p>
            <a:pPr marL="82296"/>
            <a:endParaRPr lang="ru-RU" dirty="0">
              <a:solidFill>
                <a:schemeClr val="tx2"/>
              </a:solidFill>
            </a:endParaRPr>
          </a:p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</a:t>
            </a:r>
            <a:r>
              <a:rPr lang="ru-RU" b="1" dirty="0" smtClean="0">
                <a:solidFill>
                  <a:schemeClr val="tx2"/>
                </a:solidFill>
              </a:rPr>
              <a:t>4 </a:t>
            </a:r>
            <a:r>
              <a:rPr lang="ru-RU" dirty="0">
                <a:solidFill>
                  <a:schemeClr val="tx2"/>
                </a:solidFill>
              </a:rPr>
              <a:t>– </a:t>
            </a:r>
            <a:r>
              <a:rPr lang="ru-RU" dirty="0" smtClean="0">
                <a:solidFill>
                  <a:schemeClr val="tx2"/>
                </a:solidFill>
              </a:rPr>
              <a:t>Общественность</a:t>
            </a:r>
            <a:endParaRPr lang="ru-RU" dirty="0">
              <a:solidFill>
                <a:schemeClr val="tx2"/>
              </a:solidFill>
            </a:endParaRPr>
          </a:p>
          <a:p>
            <a:pPr marL="82296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341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Целевые аудитории: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4994798" cy="34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124744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Поменять мнение общественности о ПС БЕЛКАРТ в лучшую сторону.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82296"/>
            <a:endParaRPr lang="ru-RU" b="1" dirty="0" smtClean="0">
              <a:solidFill>
                <a:schemeClr val="tx2"/>
              </a:solidFill>
            </a:endParaRP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Общественное мнение о БЕЛКАРТ должно быть:</a:t>
            </a:r>
          </a:p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10% - это негативные высказывания;</a:t>
            </a:r>
          </a:p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25% - это нейтральные высказывания;</a:t>
            </a:r>
          </a:p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65 % - это положительные высказывания</a:t>
            </a:r>
            <a:r>
              <a:rPr lang="ru-RU" dirty="0" smtClean="0">
                <a:solidFill>
                  <a:schemeClr val="tx2"/>
                </a:solidFill>
              </a:rPr>
              <a:t>. </a:t>
            </a: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059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Цель:</a:t>
            </a:r>
            <a:endParaRPr lang="ru-RU" sz="2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147834"/>
              </p:ext>
            </p:extLst>
          </p:nvPr>
        </p:nvGraphicFramePr>
        <p:xfrm>
          <a:off x="4572000" y="10458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38" y="3552636"/>
            <a:ext cx="5739718" cy="31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 smtClean="0">
                <a:solidFill>
                  <a:schemeClr val="tx2"/>
                </a:solidFill>
              </a:rPr>
              <a:t>Установить </a:t>
            </a:r>
            <a:r>
              <a:rPr lang="ru-RU" b="1" dirty="0" smtClean="0">
                <a:solidFill>
                  <a:schemeClr val="tx2"/>
                </a:solidFill>
              </a:rPr>
              <a:t>контакт, наладить отношения, сломать стереотипы 20-ти летней давности о закрытости ПС БЕЛКАРТ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Задачи: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7" y="1992785"/>
            <a:ext cx="696851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dirty="0" smtClean="0">
                <a:solidFill>
                  <a:schemeClr val="tx2"/>
                </a:solidFill>
              </a:rPr>
              <a:t>1. </a:t>
            </a:r>
            <a:r>
              <a:rPr lang="ru-RU" dirty="0" smtClean="0">
                <a:solidFill>
                  <a:schemeClr val="tx2"/>
                </a:solidFill>
              </a:rPr>
              <a:t>ПС БЕЛКАРТ каждой из целевых аудиторий объявила об открытости и готовности к коммуникациям. </a:t>
            </a:r>
            <a:endParaRPr lang="ru-RU" dirty="0" smtClean="0">
              <a:solidFill>
                <a:schemeClr val="tx2"/>
              </a:solidFill>
            </a:endParaRPr>
          </a:p>
          <a:p>
            <a:pPr marL="425196" indent="-34290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2. Установить </a:t>
            </a:r>
            <a:r>
              <a:rPr lang="ru-RU" b="1" dirty="0" smtClean="0">
                <a:solidFill>
                  <a:schemeClr val="tx2"/>
                </a:solidFill>
              </a:rPr>
              <a:t>двухстороннюю</a:t>
            </a:r>
            <a:r>
              <a:rPr lang="ru-RU" dirty="0" smtClean="0">
                <a:solidFill>
                  <a:schemeClr val="tx2"/>
                </a:solidFill>
              </a:rPr>
              <a:t> коммуникацию с ЦА. </a:t>
            </a:r>
            <a:r>
              <a:rPr lang="ru-RU" b="1" dirty="0" smtClean="0">
                <a:solidFill>
                  <a:schemeClr val="tx2"/>
                </a:solidFill>
              </a:rPr>
              <a:t>Постоянно искать </a:t>
            </a:r>
            <a:r>
              <a:rPr lang="ru-RU" b="1" dirty="0" err="1" smtClean="0">
                <a:solidFill>
                  <a:schemeClr val="tx2"/>
                </a:solidFill>
              </a:rPr>
              <a:t>инфоподы</a:t>
            </a:r>
            <a:r>
              <a:rPr lang="ru-RU" b="1" dirty="0" smtClean="0">
                <a:solidFill>
                  <a:schemeClr val="tx2"/>
                </a:solidFill>
              </a:rPr>
              <a:t> для общения и получения обратной связи. </a:t>
            </a:r>
          </a:p>
          <a:p>
            <a:pPr marL="82296"/>
            <a:endParaRPr lang="ru-RU" dirty="0" smtClean="0">
              <a:solidFill>
                <a:schemeClr val="tx2"/>
              </a:solidFill>
            </a:endParaRP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3. На основании двухсторонних коммуникаций разрабатывать продукты и услуги, удовлетворяющие спрос всех ЦА. </a:t>
            </a:r>
          </a:p>
          <a:p>
            <a:pPr marL="82296"/>
            <a:endParaRPr lang="ru-RU" dirty="0">
              <a:solidFill>
                <a:schemeClr val="tx2"/>
              </a:solidFill>
            </a:endParaRPr>
          </a:p>
          <a:p>
            <a:pPr marL="82296"/>
            <a:r>
              <a:rPr lang="ru-RU" dirty="0" smtClean="0">
                <a:solidFill>
                  <a:schemeClr val="tx2"/>
                </a:solidFill>
              </a:rPr>
              <a:t>4. Получать обратную связь от ЦА о новых продуктах и услугах.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486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Тактика: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1" y="4076520"/>
            <a:ext cx="5810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1 </a:t>
            </a:r>
            <a:r>
              <a:rPr lang="ru-RU" dirty="0">
                <a:solidFill>
                  <a:schemeClr val="tx2"/>
                </a:solidFill>
              </a:rPr>
              <a:t>– Акционеры и партнеры/ключевые игроки </a:t>
            </a:r>
            <a:r>
              <a:rPr lang="ru-RU" dirty="0" smtClean="0">
                <a:solidFill>
                  <a:schemeClr val="tx2"/>
                </a:solidFill>
              </a:rPr>
              <a:t>рынка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1866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</a:rPr>
              <a:t>Механ</a:t>
            </a:r>
            <a:r>
              <a:rPr lang="ru-RU" sz="2800" b="1" dirty="0" err="1" smtClean="0">
                <a:solidFill>
                  <a:srgbClr val="0070C0"/>
                </a:solidFill>
              </a:rPr>
              <a:t>ика</a:t>
            </a:r>
            <a:r>
              <a:rPr lang="ru-RU" sz="2800" b="1" dirty="0" smtClean="0">
                <a:solidFill>
                  <a:srgbClr val="0070C0"/>
                </a:solidFill>
              </a:rPr>
              <a:t>: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14712" r="27277" b="30064"/>
          <a:stretch/>
        </p:blipFill>
        <p:spPr bwMode="auto">
          <a:xfrm>
            <a:off x="1436699" y="1494456"/>
            <a:ext cx="6357027" cy="517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2 </a:t>
            </a:r>
            <a:r>
              <a:rPr lang="ru-RU" dirty="0">
                <a:solidFill>
                  <a:schemeClr val="tx2"/>
                </a:solidFill>
              </a:rPr>
              <a:t>– Банки-участники платежной системы БЕЛКАРТ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2679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</a:rPr>
              <a:t>Механ</a:t>
            </a:r>
            <a:r>
              <a:rPr lang="ru-RU" sz="2800" b="1" dirty="0" err="1" smtClean="0">
                <a:solidFill>
                  <a:srgbClr val="0070C0"/>
                </a:solidFill>
              </a:rPr>
              <a:t>ика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2014: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8629" r="16723" b="12053"/>
          <a:stretch/>
        </p:blipFill>
        <p:spPr bwMode="auto">
          <a:xfrm>
            <a:off x="539552" y="1506384"/>
            <a:ext cx="774383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b="1" dirty="0">
                <a:solidFill>
                  <a:schemeClr val="tx2"/>
                </a:solidFill>
              </a:rPr>
              <a:t>Целевая аудитория № 2 </a:t>
            </a:r>
            <a:r>
              <a:rPr lang="ru-RU" dirty="0">
                <a:solidFill>
                  <a:schemeClr val="tx2"/>
                </a:solidFill>
              </a:rPr>
              <a:t>– Банки-участники платежной системы БЕЛКАРТ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2679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2800" b="1" dirty="0" smtClean="0">
                <a:solidFill>
                  <a:srgbClr val="0070C0"/>
                </a:solidFill>
              </a:rPr>
              <a:t>Механ</a:t>
            </a:r>
            <a:r>
              <a:rPr lang="ru-RU" sz="2800" b="1" dirty="0" err="1" smtClean="0">
                <a:solidFill>
                  <a:srgbClr val="0070C0"/>
                </a:solidFill>
              </a:rPr>
              <a:t>ика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2015: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24436" r="11164" b="16164"/>
          <a:stretch/>
        </p:blipFill>
        <p:spPr bwMode="auto">
          <a:xfrm>
            <a:off x="107504" y="1494076"/>
            <a:ext cx="8949343" cy="4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kart-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365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Belkart-presentation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Бояренко</dc:creator>
  <cp:lastModifiedBy>User</cp:lastModifiedBy>
  <cp:revision>172</cp:revision>
  <dcterms:created xsi:type="dcterms:W3CDTF">2014-05-04T21:04:13Z</dcterms:created>
  <dcterms:modified xsi:type="dcterms:W3CDTF">2015-04-08T12:52:59Z</dcterms:modified>
</cp:coreProperties>
</file>