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60" r:id="rId4"/>
    <p:sldId id="259" r:id="rId5"/>
    <p:sldId id="264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86AC2-7007-47DC-8D61-B6901464038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Марина Роман, пресс-секретарь ПОДО «Онега»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080120" cy="1080120"/>
          </a:xfrm>
          <a:prstGeom prst="rect">
            <a:avLst/>
          </a:prstGeom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1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861048"/>
            <a:ext cx="8229600" cy="1470025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accent2"/>
                </a:solidFill>
              </a:rPr>
              <a:t>Оценка эффективности </a:t>
            </a:r>
            <a:r>
              <a:rPr lang="en-US" sz="4800" dirty="0">
                <a:solidFill>
                  <a:schemeClr val="accent2"/>
                </a:solidFill>
              </a:rPr>
              <a:t>PR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99" y="1376784"/>
            <a:ext cx="90144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340" y="2975545"/>
            <a:ext cx="90144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804664"/>
          </a:xfrm>
        </p:spPr>
        <p:txBody>
          <a:bodyPr/>
          <a:lstStyle/>
          <a:p>
            <a:r>
              <a:rPr lang="ru-RU" dirty="0" smtClean="0"/>
              <a:t>Несколько примеров </a:t>
            </a:r>
            <a:r>
              <a:rPr lang="ru-RU" dirty="0" smtClean="0"/>
              <a:t>кейсов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bg1"/>
                </a:solidFill>
              </a:rPr>
              <a:t>Оценка эффективности </a:t>
            </a:r>
            <a:r>
              <a:rPr lang="en-US" sz="2800" dirty="0">
                <a:solidFill>
                  <a:schemeClr val="bg1"/>
                </a:solidFill>
              </a:rPr>
              <a:t>PR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-1447" r="-4168" b="1447"/>
          <a:stretch/>
        </p:blipFill>
        <p:spPr>
          <a:xfrm>
            <a:off x="149759" y="1556793"/>
            <a:ext cx="5931850" cy="5074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11214"/>
            <a:ext cx="720080" cy="720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0072" y="1804580"/>
            <a:ext cx="3600371" cy="396044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dirty="0">
                <a:latin typeface="+mj-lt"/>
              </a:rPr>
              <a:t>Оценку </a:t>
            </a:r>
            <a:r>
              <a:rPr lang="ru-RU" dirty="0" smtClean="0">
                <a:latin typeface="+mj-lt"/>
              </a:rPr>
              <a:t>эффективности PR </a:t>
            </a:r>
            <a:r>
              <a:rPr lang="ru-RU" dirty="0">
                <a:latin typeface="+mj-lt"/>
              </a:rPr>
              <a:t>необходимо проводить строго следуя </a:t>
            </a:r>
            <a:r>
              <a:rPr lang="ru-RU" dirty="0" smtClean="0">
                <a:latin typeface="+mj-lt"/>
              </a:rPr>
              <a:t>поставленным целям </a:t>
            </a:r>
            <a:r>
              <a:rPr lang="ru-RU" dirty="0">
                <a:latin typeface="+mj-lt"/>
              </a:rPr>
              <a:t>и задачам </a:t>
            </a:r>
            <a:r>
              <a:rPr lang="ru-RU" dirty="0" smtClean="0">
                <a:latin typeface="+mj-lt"/>
              </a:rPr>
              <a:t>проводимых PR-акций </a:t>
            </a:r>
            <a:r>
              <a:rPr lang="ru-RU" dirty="0">
                <a:latin typeface="+mj-lt"/>
              </a:rPr>
              <a:t>или PR-кампаний. А это, уже гораздо более широкий перечень критериев, нежели </a:t>
            </a:r>
            <a:r>
              <a:rPr lang="ru-RU" dirty="0" smtClean="0">
                <a:latin typeface="+mj-lt"/>
              </a:rPr>
              <a:t>обычный подсчет </a:t>
            </a:r>
            <a:r>
              <a:rPr lang="ru-RU" dirty="0">
                <a:latin typeface="+mj-lt"/>
              </a:rPr>
              <a:t>количества </a:t>
            </a:r>
            <a:r>
              <a:rPr lang="ru-RU" dirty="0" smtClean="0">
                <a:latin typeface="+mj-lt"/>
              </a:rPr>
              <a:t>публикаций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383646"/>
            <a:ext cx="4875803" cy="39604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  <a:cs typeface="Arial" pitchFamily="34" charset="0"/>
              </a:rPr>
              <a:t>- Количественный показатель;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Arial" pitchFamily="34" charset="0"/>
              </a:rPr>
              <a:t>- Тональность публикаций;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Arial" pitchFamily="34" charset="0"/>
              </a:rPr>
              <a:t>- Экспертное мнение;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Arial" pitchFamily="34" charset="0"/>
              </a:rPr>
              <a:t>- </a:t>
            </a:r>
            <a:r>
              <a:rPr lang="en-US" dirty="0">
                <a:latin typeface="+mj-lt"/>
                <a:cs typeface="Arial" pitchFamily="34" charset="0"/>
              </a:rPr>
              <a:t>AVE (</a:t>
            </a:r>
            <a:r>
              <a:rPr lang="ru-RU" dirty="0">
                <a:latin typeface="+mj-lt"/>
                <a:cs typeface="Arial" pitchFamily="34" charset="0"/>
              </a:rPr>
              <a:t>кол-во сэкономленных средств рекламного бюджета</a:t>
            </a:r>
            <a:r>
              <a:rPr lang="en-US" dirty="0">
                <a:latin typeface="+mj-lt"/>
                <a:cs typeface="Arial" pitchFamily="34" charset="0"/>
              </a:rPr>
              <a:t>) </a:t>
            </a:r>
            <a:r>
              <a:rPr lang="ru-RU" dirty="0">
                <a:latin typeface="+mj-lt"/>
                <a:cs typeface="Arial" pitchFamily="34" charset="0"/>
              </a:rPr>
              <a:t>или (стоимость контакта и % охвата ЦА);</a:t>
            </a:r>
          </a:p>
          <a:p>
            <a:pPr marL="0" indent="0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5343347" y="2460596"/>
            <a:ext cx="3412395" cy="2688543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bg1"/>
                </a:solidFill>
              </a:rPr>
              <a:t>Оценка эффективности </a:t>
            </a:r>
            <a:r>
              <a:rPr lang="en-US" sz="2800" dirty="0">
                <a:solidFill>
                  <a:schemeClr val="bg1"/>
                </a:solidFill>
              </a:rPr>
              <a:t>PR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410" y="1761282"/>
            <a:ext cx="609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j-lt"/>
                <a:cs typeface="Arial" pitchFamily="34" charset="0"/>
              </a:rPr>
              <a:t>Критерии</a:t>
            </a:r>
            <a:r>
              <a:rPr lang="ru-RU" sz="2800" dirty="0" smtClean="0">
                <a:latin typeface="+mj-lt"/>
                <a:cs typeface="Arial" pitchFamily="34" charset="0"/>
              </a:rPr>
              <a:t> (если </a:t>
            </a:r>
            <a:r>
              <a:rPr lang="ru-RU" sz="2800" b="1" dirty="0" smtClean="0">
                <a:latin typeface="+mj-lt"/>
                <a:cs typeface="Arial" pitchFamily="34" charset="0"/>
              </a:rPr>
              <a:t>ТОЛЬКО </a:t>
            </a:r>
            <a:r>
              <a:rPr lang="ru-RU" sz="2800" dirty="0" smtClean="0">
                <a:latin typeface="+mj-lt"/>
                <a:cs typeface="Arial" pitchFamily="34" charset="0"/>
              </a:rPr>
              <a:t>публикации)</a:t>
            </a:r>
            <a:r>
              <a:rPr lang="ru-RU" sz="2800" b="1" dirty="0" smtClean="0">
                <a:latin typeface="+mj-lt"/>
                <a:cs typeface="Arial" pitchFamily="34" charset="0"/>
              </a:rPr>
              <a:t>: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628800"/>
            <a:ext cx="8280921" cy="468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j-lt"/>
                <a:cs typeface="Arial" pitchFamily="34" charset="0"/>
              </a:rPr>
              <a:t>Критерий: </a:t>
            </a:r>
            <a:r>
              <a:rPr lang="ru-RU" dirty="0" smtClean="0">
                <a:latin typeface="+mj-lt"/>
                <a:cs typeface="Arial" pitchFamily="34" charset="0"/>
              </a:rPr>
              <a:t>количество участников акции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bg1"/>
                </a:solidFill>
              </a:rPr>
              <a:t>Оценка эффективности </a:t>
            </a:r>
            <a:r>
              <a:rPr lang="en-US" sz="2800" dirty="0">
                <a:solidFill>
                  <a:schemeClr val="bg1"/>
                </a:solidFill>
              </a:rPr>
              <a:t>PR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40" y="3050783"/>
            <a:ext cx="3021645" cy="339935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2270720" cy="339692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39551" y="2132856"/>
            <a:ext cx="784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2 000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присутствующих зрителей во время проведения акции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54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628800"/>
            <a:ext cx="8280921" cy="468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j-lt"/>
                <a:cs typeface="Arial" pitchFamily="34" charset="0"/>
              </a:rPr>
              <a:t>Критерий: </a:t>
            </a:r>
            <a:r>
              <a:rPr lang="ru-RU" dirty="0" smtClean="0">
                <a:latin typeface="+mj-lt"/>
                <a:cs typeface="Arial" pitchFamily="34" charset="0"/>
              </a:rPr>
              <a:t>количество участников рекламной игры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bg1"/>
                </a:solidFill>
              </a:rPr>
              <a:t>Оценка эффективности </a:t>
            </a:r>
            <a:r>
              <a:rPr lang="en-US" sz="2800" dirty="0">
                <a:solidFill>
                  <a:schemeClr val="bg1"/>
                </a:solidFill>
              </a:rPr>
              <a:t>PR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1" y="2132856"/>
            <a:ext cx="7841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40 000 </a:t>
            </a:r>
            <a:r>
              <a:rPr lang="ru-RU" dirty="0"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0 000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выполнили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условия;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145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515 500 </a:t>
            </a:r>
            <a:r>
              <a:rPr lang="ru-RU" dirty="0">
                <a:latin typeface="Arial" pitchFamily="34" charset="0"/>
                <a:cs typeface="Arial" pitchFamily="34" charset="0"/>
              </a:rPr>
              <a:t>белорусских рублей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собрано;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110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детишкам </a:t>
            </a:r>
            <a:r>
              <a:rPr lang="ru-RU" dirty="0">
                <a:latin typeface="Arial" pitchFamily="34" charset="0"/>
                <a:cs typeface="Arial" pitchFamily="34" charset="0"/>
              </a:rPr>
              <a:t>оказана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помощь;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Марина\Desktop\Untitled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/>
          <a:stretch>
            <a:fillRect/>
          </a:stretch>
        </p:blipFill>
        <p:spPr bwMode="auto">
          <a:xfrm>
            <a:off x="323528" y="3786742"/>
            <a:ext cx="2555760" cy="200132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!!! WORK\1_Клиенты\ГПН-Бел\!!! Проекты\2012\Новогоднее чудо\2-й этап Передача чека\Для рассылки СМИ-Постфактум\DSC_5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t="21255" r="10651" b="12730"/>
          <a:stretch>
            <a:fillRect/>
          </a:stretch>
        </p:blipFill>
        <p:spPr bwMode="auto">
          <a:xfrm>
            <a:off x="3203848" y="3786742"/>
            <a:ext cx="2860473" cy="199743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Марина\Desktop\Untitled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r="4755"/>
          <a:stretch>
            <a:fillRect/>
          </a:stretch>
        </p:blipFill>
        <p:spPr bwMode="auto">
          <a:xfrm>
            <a:off x="6228184" y="3765655"/>
            <a:ext cx="2573347" cy="203960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628800"/>
            <a:ext cx="8280921" cy="792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j-lt"/>
                <a:cs typeface="Arial" pitchFamily="34" charset="0"/>
              </a:rPr>
              <a:t>Критерии: </a:t>
            </a:r>
            <a:r>
              <a:rPr lang="ru-RU" dirty="0" smtClean="0">
                <a:latin typeface="+mj-lt"/>
                <a:cs typeface="Arial" pitchFamily="34" charset="0"/>
              </a:rPr>
              <a:t>укрепление связей с ОГВ и </a:t>
            </a:r>
            <a:r>
              <a:rPr lang="ru-RU" dirty="0" err="1" smtClean="0">
                <a:latin typeface="+mj-lt"/>
                <a:cs typeface="Arial" pitchFamily="34" charset="0"/>
              </a:rPr>
              <a:t>командообразование</a:t>
            </a:r>
            <a:r>
              <a:rPr lang="ru-RU" dirty="0" smtClean="0">
                <a:latin typeface="+mj-lt"/>
                <a:cs typeface="Arial" pitchFamily="34" charset="0"/>
              </a:rPr>
              <a:t> в коллективе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bg1"/>
                </a:solidFill>
              </a:rPr>
              <a:t>Оценка эффективности </a:t>
            </a:r>
            <a:r>
              <a:rPr lang="en-US" sz="2800" dirty="0">
                <a:solidFill>
                  <a:schemeClr val="bg1"/>
                </a:solidFill>
              </a:rPr>
              <a:t>PR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719" y="2322746"/>
            <a:ext cx="7841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отмена штрафных санкций наложенных на предприятие;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350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проекта;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композиций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создано;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1-е </a:t>
            </a:r>
            <a:r>
              <a:rPr lang="ru-RU" dirty="0">
                <a:latin typeface="Arial" pitchFamily="34" charset="0"/>
                <a:cs typeface="Arial" pitchFamily="34" charset="0"/>
              </a:rPr>
              <a:t>место в Республиканском конкурсе в Гродненской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области;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3-е </a:t>
            </a:r>
            <a:r>
              <a:rPr lang="ru-RU" dirty="0">
                <a:latin typeface="Arial" pitchFamily="34" charset="0"/>
                <a:cs typeface="Arial" pitchFamily="34" charset="0"/>
              </a:rPr>
              <a:t>место в Республиканском конкурсе 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стране;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85249"/>
            <a:ext cx="3528392" cy="264604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43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628800"/>
            <a:ext cx="8280921" cy="792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j-lt"/>
                <a:cs typeface="Arial" pitchFamily="34" charset="0"/>
              </a:rPr>
              <a:t>Критерии: </a:t>
            </a:r>
            <a:r>
              <a:rPr lang="ru-RU" dirty="0" smtClean="0">
                <a:latin typeface="+mj-lt"/>
                <a:cs typeface="Arial" pitchFamily="34" charset="0"/>
              </a:rPr>
              <a:t>укрепление </a:t>
            </a:r>
            <a:r>
              <a:rPr lang="ru-RU" dirty="0" smtClean="0">
                <a:latin typeface="+mj-lt"/>
                <a:cs typeface="Arial" pitchFamily="34" charset="0"/>
              </a:rPr>
              <a:t>взаимоотношений с </a:t>
            </a:r>
            <a:r>
              <a:rPr lang="ru-RU" dirty="0" smtClean="0">
                <a:latin typeface="+mj-lt"/>
                <a:cs typeface="Arial" pitchFamily="34" charset="0"/>
              </a:rPr>
              <a:t>корпоративными клиентами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bg1"/>
                </a:solidFill>
              </a:rPr>
              <a:t>Оценка эффективности </a:t>
            </a:r>
            <a:r>
              <a:rPr lang="en-US" sz="2800" dirty="0">
                <a:solidFill>
                  <a:schemeClr val="bg1"/>
                </a:solidFill>
              </a:rPr>
              <a:t>PR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719" y="2383720"/>
            <a:ext cx="7841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участников проекта </a:t>
            </a:r>
            <a:r>
              <a:rPr lang="ru-RU" dirty="0">
                <a:latin typeface="Arial" pitchFamily="34" charset="0"/>
                <a:cs typeface="Arial" pitchFamily="34" charset="0"/>
              </a:rPr>
              <a:t>(директора, учредители белорусских предприятий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1-й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Беларуси «Клуб корпоративных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клиентов»;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Принято решение встречаться не менее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2-х</a:t>
            </a:r>
            <a:r>
              <a:rPr lang="ru-RU" dirty="0">
                <a:latin typeface="Arial" pitchFamily="34" charset="0"/>
                <a:cs typeface="Arial" pitchFamily="34" charset="0"/>
              </a:rPr>
              <a:t> раз в году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 вопросам развития сотрудничества;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4"/>
          <a:stretch/>
        </p:blipFill>
        <p:spPr>
          <a:xfrm>
            <a:off x="1699901" y="3914578"/>
            <a:ext cx="5960219" cy="26827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73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0292" y="1619071"/>
            <a:ext cx="8173955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Спасибо за внимательные глаза!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548680"/>
            <a:ext cx="8713507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>
                <a:solidFill>
                  <a:schemeClr val="bg1"/>
                </a:solidFill>
              </a:rPr>
              <a:t>Оценка эффективности </a:t>
            </a:r>
            <a:r>
              <a:rPr lang="en-US" sz="3600" dirty="0">
                <a:solidFill>
                  <a:schemeClr val="bg1"/>
                </a:solidFill>
              </a:rPr>
              <a:t>PR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081636" cy="40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</TotalTime>
  <Words>238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Franklin Gothic Book</vt:lpstr>
      <vt:lpstr>Perpetua</vt:lpstr>
      <vt:lpstr>Wingdings</vt:lpstr>
      <vt:lpstr>Wingdings 2</vt:lpstr>
      <vt:lpstr>Справедливость</vt:lpstr>
      <vt:lpstr>Марина Роман, пресс-секретарь ПОДО «Онега»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Natalia</dc:creator>
  <cp:lastModifiedBy>Андрей Болес</cp:lastModifiedBy>
  <cp:revision>52</cp:revision>
  <dcterms:created xsi:type="dcterms:W3CDTF">2014-03-28T08:31:21Z</dcterms:created>
  <dcterms:modified xsi:type="dcterms:W3CDTF">2014-04-04T05:04:48Z</dcterms:modified>
</cp:coreProperties>
</file>