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7" r:id="rId2"/>
    <p:sldId id="259" r:id="rId3"/>
    <p:sldId id="267" r:id="rId4"/>
    <p:sldId id="262" r:id="rId5"/>
    <p:sldId id="261" r:id="rId6"/>
    <p:sldId id="270" r:id="rId7"/>
    <p:sldId id="260" r:id="rId8"/>
    <p:sldId id="271" r:id="rId9"/>
    <p:sldId id="274" r:id="rId10"/>
    <p:sldId id="272" r:id="rId11"/>
    <p:sldId id="265" r:id="rId12"/>
    <p:sldId id="264" r:id="rId13"/>
    <p:sldId id="266" r:id="rId14"/>
    <p:sldId id="276" r:id="rId15"/>
    <p:sldId id="275" r:id="rId16"/>
    <p:sldId id="278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6"/>
    <a:srgbClr val="1909E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61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853B6-083A-41D5-980D-C834589EC37F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9DC5D-4F0C-4156-8E80-0CF197D71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2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86AC2-7007-47DC-8D61-B6901464038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Алёна </a:t>
            </a:r>
            <a:r>
              <a:rPr lang="ru-RU" sz="2800" dirty="0" err="1" smtClean="0">
                <a:solidFill>
                  <a:schemeClr val="bg1"/>
                </a:solidFill>
              </a:rPr>
              <a:t>Марьянская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Начальник Центра общественных связей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Группы компаний «АЛЮТЕХ»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080120" cy="1080120"/>
          </a:xfrm>
          <a:prstGeom prst="rect">
            <a:avLst/>
          </a:prstGeom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1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987394"/>
            <a:ext cx="8229600" cy="1656184"/>
          </a:xfrm>
          <a:prstGeom prst="rect">
            <a:avLst/>
          </a:prstGeom>
        </p:spPr>
        <p:txBody>
          <a:bodyPr bIns="91440" anchor="ctr" anchorCtr="0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rgbClr val="663300"/>
                </a:solidFill>
              </a:rPr>
              <a:t>		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Оценка эффективности </a:t>
            </a:r>
          </a:p>
          <a:p>
            <a:pPr algn="l"/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</a:rPr>
              <a:t>PR-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деятельности: </a:t>
            </a:r>
          </a:p>
          <a:p>
            <a:pPr algn="l"/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		Система в системе</a:t>
            </a:r>
            <a:endParaRPr lang="ru-RU" sz="4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99" y="1376784"/>
            <a:ext cx="90144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340" y="2975545"/>
            <a:ext cx="90144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7587" b="80963"/>
          <a:stretch>
            <a:fillRect/>
          </a:stretch>
        </p:blipFill>
        <p:spPr bwMode="auto">
          <a:xfrm>
            <a:off x="3286116" y="279948"/>
            <a:ext cx="2736304" cy="9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Строительные порталы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Содержимое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3815" r="5814" b="3908"/>
          <a:stretch>
            <a:fillRect/>
          </a:stretch>
        </p:blipFill>
        <p:spPr bwMode="auto">
          <a:xfrm>
            <a:off x="3500430" y="1214422"/>
            <a:ext cx="535785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 b="3387"/>
          <a:stretch>
            <a:fillRect/>
          </a:stretch>
        </p:blipFill>
        <p:spPr bwMode="auto">
          <a:xfrm>
            <a:off x="323528" y="2357430"/>
            <a:ext cx="4604514" cy="341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Социальные сети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6" descr="строимдом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68" y="1857364"/>
            <a:ext cx="381881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8" descr="в-стиле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857364"/>
            <a:ext cx="385765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5229200"/>
            <a:ext cx="381813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Подписчики: 3530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5229200"/>
            <a:ext cx="381756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Подписчики: 318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9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Рабочее поле слайда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Телевидение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Рисунок 10" descr="pic_09_thum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64" y="1628800"/>
            <a:ext cx="831984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adpoint.ru/images/formula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8534400"/>
            <a:ext cx="533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ttp://adpoint.ru/images/formula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9686925"/>
            <a:ext cx="2324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539552" y="3573016"/>
            <a:ext cx="1440160" cy="13681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TVR</a:t>
            </a:r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3346154" y="4286256"/>
            <a:ext cx="1440160" cy="13681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Reach</a:t>
            </a:r>
            <a:endParaRPr lang="ru-RU" sz="2000" dirty="0"/>
          </a:p>
        </p:txBody>
      </p:sp>
      <p:sp>
        <p:nvSpPr>
          <p:cNvPr id="18" name="Овал 17"/>
          <p:cNvSpPr/>
          <p:nvPr/>
        </p:nvSpPr>
        <p:spPr>
          <a:xfrm>
            <a:off x="4572000" y="3346732"/>
            <a:ext cx="1368152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Affinity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857884" y="4071942"/>
            <a:ext cx="1428760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Frequency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58082" y="3643314"/>
            <a:ext cx="1440160" cy="13681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Обратная связь?</a:t>
            </a:r>
            <a:endParaRPr lang="ru-RU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85918" y="4418302"/>
            <a:ext cx="1440160" cy="136815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GRP</a:t>
            </a:r>
            <a:endParaRPr lang="ru-RU" sz="2400" dirty="0" smtClean="0"/>
          </a:p>
          <a:p>
            <a:pPr algn="ctr"/>
            <a:r>
              <a:rPr lang="en-US" sz="2400" dirty="0" smtClean="0"/>
              <a:t>TRP</a:t>
            </a:r>
            <a:endParaRPr lang="ru-RU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0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4" y="1680512"/>
            <a:ext cx="6912768" cy="5905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Известность торговой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марки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1187624" y="3408704"/>
            <a:ext cx="6912768" cy="575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торговой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марки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2354630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Первое упоминание       Спонтанное       Подсказанное</a:t>
            </a: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5148064" y="4776856"/>
            <a:ext cx="2952328" cy="575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Уровень лояльности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одержимое 11"/>
          <p:cNvSpPr txBox="1">
            <a:spLocks/>
          </p:cNvSpPr>
          <p:nvPr/>
        </p:nvSpPr>
        <p:spPr>
          <a:xfrm>
            <a:off x="1187624" y="2760632"/>
            <a:ext cx="6912768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Восприятие торговой марки</a:t>
            </a:r>
            <a:r>
              <a:rPr kumimoji="0" lang="ar-A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Содержимое 11"/>
          <p:cNvSpPr txBox="1">
            <a:spLocks/>
          </p:cNvSpPr>
          <p:nvPr/>
        </p:nvSpPr>
        <p:spPr>
          <a:xfrm>
            <a:off x="1187624" y="4776856"/>
            <a:ext cx="3096344" cy="575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Предпочтения торговой марки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Содержимое 11"/>
          <p:cNvSpPr txBox="1">
            <a:spLocks/>
          </p:cNvSpPr>
          <p:nvPr/>
        </p:nvSpPr>
        <p:spPr>
          <a:xfrm>
            <a:off x="1187624" y="4056776"/>
            <a:ext cx="6912768" cy="575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Барьеры по установке продукции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Содержимое 11"/>
          <p:cNvSpPr txBox="1">
            <a:spLocks/>
          </p:cNvSpPr>
          <p:nvPr/>
        </p:nvSpPr>
        <p:spPr>
          <a:xfrm>
            <a:off x="1187624" y="5424928"/>
            <a:ext cx="3096344" cy="575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Факторы, влияющие на покупку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Исследования узнаваемости бренда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Уровень лояльности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772816"/>
            <a:ext cx="7920880" cy="106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57200" algn="just">
              <a:lnSpc>
                <a:spcPct val="113000"/>
              </a:lnSpc>
              <a:buClr>
                <a:schemeClr val="accent3"/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Индекс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NPS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net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promoters score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рассчитанный как разница между промоутерами (респондентами, готовыми рекомендовать компанию своим друзьям, родственникам) и критиками (респондентами, не готовыми  рекомендовать компанию), в целом показывает лояльность клиентов к изучаемой марке. </a:t>
            </a:r>
          </a:p>
        </p:txBody>
      </p:sp>
      <p:pic>
        <p:nvPicPr>
          <p:cNvPr id="12" name="Рисунок 11" descr="Dog.jpg"/>
          <p:cNvPicPr>
            <a:picLocks noChangeAspect="1"/>
          </p:cNvPicPr>
          <p:nvPr/>
        </p:nvPicPr>
        <p:blipFill>
          <a:blip r:embed="rId4" cstate="print"/>
          <a:srcRect b="17873"/>
          <a:stretch>
            <a:fillRect/>
          </a:stretch>
        </p:blipFill>
        <p:spPr>
          <a:xfrm>
            <a:off x="2071670" y="2857496"/>
            <a:ext cx="5326882" cy="291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Уровень лояльности к компании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551743" y="1706033"/>
            <a:ext cx="7877909" cy="6513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indent="274638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NPS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показатель лояльности, который влияет на рост компании</a:t>
            </a:r>
          </a:p>
          <a:p>
            <a:pPr indent="274638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 основе ответов все клиенты делятся на 3 группы</a:t>
            </a:r>
          </a:p>
          <a:p>
            <a:pPr indent="274638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 основе разницы между %%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промоутеров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и %% критиков вычисляется показатель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NPS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286248" y="2500306"/>
            <a:ext cx="4143404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200000"/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Оцените по 10-балльной шкале, Вашу готовность порекомендовать компанию / марку…  своим друзьям и знакомым, где  10 означает «точно буду рекомендовать», 1 – «точно НЕ буду рекомендовать»</a:t>
            </a:r>
          </a:p>
        </p:txBody>
      </p:sp>
      <p:grpSp>
        <p:nvGrpSpPr>
          <p:cNvPr id="13" name="Группа 56"/>
          <p:cNvGrpSpPr>
            <a:grpSpLocks/>
          </p:cNvGrpSpPr>
          <p:nvPr/>
        </p:nvGrpSpPr>
        <p:grpSpPr bwMode="auto">
          <a:xfrm>
            <a:off x="589911" y="2579332"/>
            <a:ext cx="7840960" cy="3824288"/>
            <a:chOff x="576176" y="2469507"/>
            <a:chExt cx="9279129" cy="3825551"/>
          </a:xfrm>
        </p:grpSpPr>
        <p:sp>
          <p:nvSpPr>
            <p:cNvPr id="14" name="Овал 13"/>
            <p:cNvSpPr/>
            <p:nvPr/>
          </p:nvSpPr>
          <p:spPr bwMode="auto">
            <a:xfrm>
              <a:off x="3134307" y="3676046"/>
              <a:ext cx="342905" cy="31652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sz="2400" b="1" i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3152753" y="2539380"/>
              <a:ext cx="342909" cy="3160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576176" y="3760571"/>
              <a:ext cx="1890760" cy="124024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Ответы респондентов</a:t>
              </a:r>
            </a:p>
          </p:txBody>
        </p:sp>
        <p:cxnSp>
          <p:nvCxnSpPr>
            <p:cNvPr id="17" name="Прямая со стрелкой 41"/>
            <p:cNvCxnSpPr>
              <a:cxnSpLocks noChangeShapeType="1"/>
            </p:cNvCxnSpPr>
            <p:nvPr/>
          </p:nvCxnSpPr>
          <p:spPr bwMode="auto">
            <a:xfrm rot="5400000" flipH="1" flipV="1">
              <a:off x="2456437" y="3048175"/>
              <a:ext cx="585947" cy="46495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8" name="Равнобедренный треугольник 17"/>
            <p:cNvSpPr/>
            <p:nvPr/>
          </p:nvSpPr>
          <p:spPr bwMode="auto">
            <a:xfrm rot="5400000">
              <a:off x="2707154" y="4209946"/>
              <a:ext cx="3825551" cy="344674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sz="2400" b="1" i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2385" y="3819687"/>
              <a:ext cx="1286215" cy="95442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NPS</a:t>
              </a: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(net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promoters score)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, %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41305" y="3820165"/>
              <a:ext cx="1466016" cy="9837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Промоутеры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%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01207" y="3813813"/>
              <a:ext cx="1354098" cy="983739"/>
            </a:xfrm>
            <a:prstGeom prst="rect">
              <a:avLst/>
            </a:prstGeom>
            <a:solidFill>
              <a:schemeClr val="dk1">
                <a:tint val="50000"/>
                <a:satMod val="30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Критики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%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2" name="Прямая со стрелкой 55"/>
            <p:cNvCxnSpPr>
              <a:cxnSpLocks noChangeShapeType="1"/>
            </p:cNvCxnSpPr>
            <p:nvPr/>
          </p:nvCxnSpPr>
          <p:spPr bwMode="auto">
            <a:xfrm flipV="1">
              <a:off x="2496717" y="3676261"/>
              <a:ext cx="424518" cy="33590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Прямая со стрелкой 57"/>
            <p:cNvCxnSpPr>
              <a:cxnSpLocks noChangeShapeType="1"/>
            </p:cNvCxnSpPr>
            <p:nvPr/>
          </p:nvCxnSpPr>
          <p:spPr bwMode="auto">
            <a:xfrm>
              <a:off x="2516933" y="4366727"/>
              <a:ext cx="414411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Прямая со стрелкой 59"/>
            <p:cNvCxnSpPr>
              <a:cxnSpLocks noChangeShapeType="1"/>
            </p:cNvCxnSpPr>
            <p:nvPr/>
          </p:nvCxnSpPr>
          <p:spPr bwMode="auto">
            <a:xfrm rot="16200000" flipH="1">
              <a:off x="2520044" y="4738396"/>
              <a:ext cx="438539" cy="40432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Прямая со стрелкой 61"/>
            <p:cNvCxnSpPr>
              <a:cxnSpLocks noChangeShapeType="1"/>
            </p:cNvCxnSpPr>
            <p:nvPr/>
          </p:nvCxnSpPr>
          <p:spPr bwMode="auto">
            <a:xfrm rot="16200000" flipH="1">
              <a:off x="2374534" y="5305344"/>
              <a:ext cx="830616" cy="46494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6" name="TextBox 64"/>
            <p:cNvSpPr txBox="1">
              <a:spLocks noChangeArrowheads="1"/>
            </p:cNvSpPr>
            <p:nvPr/>
          </p:nvSpPr>
          <p:spPr bwMode="auto">
            <a:xfrm>
              <a:off x="6218600" y="4034072"/>
              <a:ext cx="222380" cy="523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=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65"/>
            <p:cNvSpPr txBox="1">
              <a:spLocks noChangeArrowheads="1"/>
            </p:cNvSpPr>
            <p:nvPr/>
          </p:nvSpPr>
          <p:spPr bwMode="auto">
            <a:xfrm>
              <a:off x="8109745" y="4034072"/>
              <a:ext cx="222380" cy="5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28" name="TextBox 67"/>
            <p:cNvSpPr txBox="1">
              <a:spLocks noChangeArrowheads="1"/>
            </p:cNvSpPr>
            <p:nvPr/>
          </p:nvSpPr>
          <p:spPr bwMode="auto">
            <a:xfrm>
              <a:off x="3537855" y="3391324"/>
              <a:ext cx="7985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latin typeface="Calibri" pitchFamily="34" charset="0"/>
                  <a:cs typeface="Calibri" pitchFamily="34" charset="0"/>
                </a:rPr>
                <a:t>Критики</a:t>
              </a:r>
            </a:p>
          </p:txBody>
        </p:sp>
        <p:sp>
          <p:nvSpPr>
            <p:cNvPr id="29" name="TextBox 68"/>
            <p:cNvSpPr txBox="1">
              <a:spLocks noChangeArrowheads="1"/>
            </p:cNvSpPr>
            <p:nvPr/>
          </p:nvSpPr>
          <p:spPr bwMode="auto">
            <a:xfrm>
              <a:off x="3540462" y="5013176"/>
              <a:ext cx="9804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latin typeface="Calibri" pitchFamily="34" charset="0"/>
                  <a:cs typeface="Calibri" pitchFamily="34" charset="0"/>
                </a:rPr>
                <a:t>Нейтралы</a:t>
              </a:r>
            </a:p>
          </p:txBody>
        </p:sp>
        <p:sp>
          <p:nvSpPr>
            <p:cNvPr id="30" name="TextBox 69"/>
            <p:cNvSpPr txBox="1">
              <a:spLocks noChangeArrowheads="1"/>
            </p:cNvSpPr>
            <p:nvPr/>
          </p:nvSpPr>
          <p:spPr bwMode="auto">
            <a:xfrm>
              <a:off x="3440832" y="5775067"/>
              <a:ext cx="116243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latin typeface="Calibri" pitchFamily="34" charset="0"/>
                  <a:cs typeface="Calibri" pitchFamily="34" charset="0"/>
                </a:rPr>
                <a:t>Промоутеры</a:t>
              </a:r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3152753" y="2896686"/>
              <a:ext cx="342909" cy="316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3152753" y="3257167"/>
              <a:ext cx="342909" cy="3160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Овал 32"/>
            <p:cNvSpPr/>
            <p:nvPr/>
          </p:nvSpPr>
          <p:spPr bwMode="auto">
            <a:xfrm>
              <a:off x="3152753" y="3644645"/>
              <a:ext cx="342909" cy="3176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 bwMode="auto">
            <a:xfrm>
              <a:off x="3152753" y="4048003"/>
              <a:ext cx="342909" cy="3176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 bwMode="auto">
            <a:xfrm>
              <a:off x="3152753" y="4811843"/>
              <a:ext cx="342909" cy="3176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7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3152753" y="5156444"/>
              <a:ext cx="342909" cy="3176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8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3152753" y="4437070"/>
              <a:ext cx="342909" cy="316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Овал 37"/>
            <p:cNvSpPr/>
            <p:nvPr/>
          </p:nvSpPr>
          <p:spPr bwMode="auto">
            <a:xfrm>
              <a:off x="3133702" y="5532806"/>
              <a:ext cx="342909" cy="316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9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3133702" y="5877407"/>
              <a:ext cx="342909" cy="3160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3067026" y="5848823"/>
              <a:ext cx="517538" cy="316017"/>
            </a:xfrm>
            <a:prstGeom prst="ellipse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10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Исследование каналов коммуникации и рекламы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одержимое 11"/>
          <p:cNvSpPr txBox="1">
            <a:spLocks/>
          </p:cNvSpPr>
          <p:nvPr/>
        </p:nvSpPr>
        <p:spPr>
          <a:xfrm>
            <a:off x="1142976" y="2856926"/>
            <a:ext cx="7215238" cy="708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Запоминаемость рекламных сообщений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Содержимое 11"/>
          <p:cNvSpPr txBox="1">
            <a:spLocks/>
          </p:cNvSpPr>
          <p:nvPr/>
        </p:nvSpPr>
        <p:spPr>
          <a:xfrm>
            <a:off x="1142976" y="2064838"/>
            <a:ext cx="7215238" cy="708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Знание рекламы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1142976" y="3649014"/>
            <a:ext cx="7215238" cy="708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Ключевые моменты рекламы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Содержимое 11"/>
          <p:cNvSpPr txBox="1">
            <a:spLocks/>
          </p:cNvSpPr>
          <p:nvPr/>
        </p:nvSpPr>
        <p:spPr>
          <a:xfrm>
            <a:off x="1142976" y="4435402"/>
            <a:ext cx="7215238" cy="708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Наиболее эффективные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каналы коммуникации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Резюме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2"/>
          <p:cNvSpPr>
            <a:spLocks noGrp="1"/>
          </p:cNvSpPr>
          <p:nvPr>
            <p:ph sz="quarter" idx="1"/>
          </p:nvPr>
        </p:nvSpPr>
        <p:spPr>
          <a:xfrm>
            <a:off x="285720" y="1928802"/>
            <a:ext cx="8429684" cy="907941"/>
          </a:xfr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Оценка эффективности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PR-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деятельности заложена в постановке задачи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85720" y="4286256"/>
            <a:ext cx="8429684" cy="10715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Правильно заданный вопрос – важнейший инструмент пиарщика!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85720" y="3000372"/>
            <a:ext cx="4000528" cy="1143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Сегодня достаточно инструментов для ее измерения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429124" y="3000372"/>
            <a:ext cx="4286280" cy="1143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А если нам чего-то не хватает, мы всегда можем прямо спросить у целевой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143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Благодарю за внимание!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2" descr="D:\Bertosh\Documents Bertosh\Фото\Новая папка\1\gerasimuk_MG_56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562" y="2351484"/>
            <a:ext cx="1479467" cy="222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838030" y="2351484"/>
            <a:ext cx="5550394" cy="22145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 anchorCtr="1"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Алёна Марьянская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Начальник Центра общественных связей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Группы компаний «АЛЮТЕХ»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pr@alutech-mc.com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+375 29 6683583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71472" y="4357694"/>
            <a:ext cx="8001056" cy="2643206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6453" y="1936136"/>
            <a:ext cx="8173955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Маркетинг, Реклама,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PR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4660" y="1772816"/>
            <a:ext cx="7786742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МАРКЕТИНГ</a:t>
            </a:r>
            <a:endParaRPr lang="ru-RU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440" y="2357430"/>
            <a:ext cx="7778793" cy="71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Общая стратегия продвижения,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Конкурентные преимущества товарных направлений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071942"/>
            <a:ext cx="7500990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РЕКЛАМА</a:t>
            </a:r>
            <a:endParaRPr lang="ru-RU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3443" y="4708044"/>
            <a:ext cx="7493333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Распределение ресурсов по каналам продвижения,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Креативная концепция продвижения бренда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3138688"/>
            <a:ext cx="257176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Роллеты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2436" y="3151588"/>
            <a:ext cx="2299696" cy="563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Ворота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3142555"/>
            <a:ext cx="2728324" cy="5721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Профильные системы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195736" y="5673062"/>
            <a:ext cx="666206" cy="256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533057" y="5672697"/>
            <a:ext cx="666206" cy="256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2214554"/>
            <a:ext cx="8286808" cy="2357453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21" grpId="0" animBg="1"/>
      <p:bldP spid="22" grpId="0" animBg="1"/>
      <p:bldP spid="23" grpId="0" animBg="1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71472" y="2071678"/>
            <a:ext cx="7929618" cy="3286148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6453" y="1936136"/>
            <a:ext cx="8173955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785926"/>
            <a:ext cx="7572428" cy="5754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PR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2419748"/>
            <a:ext cx="3571900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Продвижение в СМИ: 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Что? Где? Когда?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14875" y="3201007"/>
            <a:ext cx="3571901" cy="17281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Презентации, Конференции,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Церемонии открытий,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Спонсорские проекты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4" y="2428868"/>
            <a:ext cx="3571901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Организация и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PR-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поддержка мероприятий, событий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4347" y="3189315"/>
            <a:ext cx="3571900" cy="17398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Медиапланирование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Подготовка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рекламных и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PR-материалов: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статьи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новости, видеоролики,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репортажи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интервью.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Оценка эффективности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072074"/>
            <a:ext cx="7072362" cy="5000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Поиск новых нестандартных способов продвижения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428596" y="-24"/>
            <a:ext cx="8286808" cy="2286016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Маркетинг, Реклама,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PR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6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28596" y="2143117"/>
            <a:ext cx="8286808" cy="1714512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Позиционирование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3416459"/>
            <a:ext cx="3643338" cy="8697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Дилеры,</a:t>
            </a: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Архитекторы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8083" y="3416459"/>
            <a:ext cx="3660131" cy="8697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Конечный потребитель,</a:t>
            </a: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СМИ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Рисунок 15" descr="Logo_sloga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63" y="2482848"/>
            <a:ext cx="7242175" cy="58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08036" y="4857760"/>
            <a:ext cx="7572428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Стратегия продвижения бренда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195736" y="4458616"/>
            <a:ext cx="666206" cy="256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143636" y="4458616"/>
            <a:ext cx="666206" cy="256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3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Матрица пиарщика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85918" y="1556792"/>
            <a:ext cx="2286016" cy="219462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Целевая аудитория</a:t>
            </a:r>
            <a:endParaRPr lang="ru-RU" sz="2000" dirty="0"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915707" y="3928908"/>
            <a:ext cx="2156227" cy="21255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Товарное направление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9552" y="2735207"/>
            <a:ext cx="2143948" cy="21776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Особенности рынка</a:t>
            </a:r>
            <a:endParaRPr lang="ru-RU" dirty="0">
              <a:latin typeface="+mj-lt"/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quarter" idx="1"/>
          </p:nvPr>
        </p:nvSpPr>
        <p:spPr>
          <a:xfrm>
            <a:off x="4932040" y="1799103"/>
            <a:ext cx="3096246" cy="3113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Проблемные точки</a:t>
            </a:r>
            <a:endParaRPr lang="ru-RU" dirty="0">
              <a:latin typeface="+mj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929322" y="3851768"/>
            <a:ext cx="2234810" cy="22136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Стратегия продвижения бренда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067944" y="3167692"/>
            <a:ext cx="360040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5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Эффективность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0184" y="1959239"/>
            <a:ext cx="3231810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В количественных показателях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6332" y="1959239"/>
            <a:ext cx="3293371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В качественных показателях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6454" y="272304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Посещаемость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9703" y="270949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Отзывы, время просмотра, заказы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20184" y="342387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Количество бесплатных публикаций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33922" y="342387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Качество редакционных материалов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26454" y="413825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Показатель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TRP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51609" y="413825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Посещаемость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сайта,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Поисковые системы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26454" y="485263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Количество  подписчиков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1609" y="485263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Репосты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комментарии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26454" y="556188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Количество  публикаций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9703" y="5567010"/>
            <a:ext cx="323808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Отзывы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723040"/>
            <a:ext cx="1891588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Сайт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429734"/>
            <a:ext cx="1891588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Печатные СМИ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138250"/>
            <a:ext cx="1891588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Телевидение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852630"/>
            <a:ext cx="1891588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Социальные сети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567010"/>
            <a:ext cx="1891588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Мероприятия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7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14" grpId="0" animBg="1"/>
      <p:bldP spid="15" grpId="0" animBg="1"/>
      <p:bldP spid="18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Сайт компании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8929" t="10019" r="9821" b="4266"/>
          <a:stretch>
            <a:fillRect/>
          </a:stretch>
        </p:blipFill>
        <p:spPr bwMode="auto">
          <a:xfrm>
            <a:off x="2500298" y="1571612"/>
            <a:ext cx="650085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9785" y="1857364"/>
            <a:ext cx="3247769" cy="287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Посещаемость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Источники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Поисковые системы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Регионы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Время на сайте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Количество заказов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Форма обратной связи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3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Печатные СМИ:</a:t>
            </a:r>
          </a:p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инструмент или ЦА?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Рисунок 10" descr="ALUTE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665908"/>
            <a:ext cx="3144394" cy="409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одержимое 14" descr="alutech_07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714876" y="1669536"/>
            <a:ext cx="3143272" cy="409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4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Печатные СМИ:</a:t>
            </a:r>
          </a:p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инструмент или ЦА?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360" y="1695678"/>
            <a:ext cx="7148978" cy="401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57587" b="80963"/>
          <a:stretch>
            <a:fillRect/>
          </a:stretch>
        </p:blipFill>
        <p:spPr bwMode="auto">
          <a:xfrm>
            <a:off x="3500430" y="5929330"/>
            <a:ext cx="2143140" cy="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4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2680</TotalTime>
  <Words>422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Алёна Марьянская  Начальник Центра общественных связей  Группы компаний «АЛЮТЕХ»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Natalia</dc:creator>
  <cp:lastModifiedBy>Alena</cp:lastModifiedBy>
  <cp:revision>77</cp:revision>
  <dcterms:created xsi:type="dcterms:W3CDTF">2014-03-28T08:31:21Z</dcterms:created>
  <dcterms:modified xsi:type="dcterms:W3CDTF">2015-07-30T09:07:39Z</dcterms:modified>
</cp:coreProperties>
</file>