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8" r:id="rId3"/>
    <p:sldId id="289" r:id="rId4"/>
    <p:sldId id="257" r:id="rId5"/>
    <p:sldId id="265" r:id="rId6"/>
    <p:sldId id="264" r:id="rId7"/>
    <p:sldId id="284" r:id="rId8"/>
    <p:sldId id="263" r:id="rId9"/>
    <p:sldId id="262" r:id="rId10"/>
    <p:sldId id="270" r:id="rId11"/>
    <p:sldId id="271" r:id="rId12"/>
    <p:sldId id="274" r:id="rId13"/>
    <p:sldId id="276" r:id="rId14"/>
    <p:sldId id="266" r:id="rId15"/>
    <p:sldId id="287" r:id="rId16"/>
    <p:sldId id="275" r:id="rId17"/>
    <p:sldId id="273" r:id="rId18"/>
    <p:sldId id="272" r:id="rId19"/>
    <p:sldId id="260" r:id="rId20"/>
    <p:sldId id="277" r:id="rId21"/>
    <p:sldId id="280" r:id="rId22"/>
    <p:sldId id="290" r:id="rId23"/>
    <p:sldId id="283" r:id="rId24"/>
    <p:sldId id="282" r:id="rId25"/>
    <p:sldId id="259" r:id="rId26"/>
  </p:sldIdLst>
  <p:sldSz cx="5854700" cy="3290888"/>
  <p:notesSz cx="6858000" cy="9144000"/>
  <p:defaultTextStyle>
    <a:defPPr>
      <a:defRPr lang="ru-RU"/>
    </a:defPPr>
    <a:lvl1pPr marL="0" algn="l" defTabSz="5853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92654" algn="l" defTabSz="5853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85307" algn="l" defTabSz="5853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77961" algn="l" defTabSz="5853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170615" algn="l" defTabSz="5853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463269" algn="l" defTabSz="5853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755922" algn="l" defTabSz="5853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048576" algn="l" defTabSz="5853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341230" algn="l" defTabSz="5853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3" autoAdjust="0"/>
    <p:restoredTop sz="95307" autoAdjust="0"/>
  </p:normalViewPr>
  <p:slideViewPr>
    <p:cSldViewPr>
      <p:cViewPr varScale="1">
        <p:scale>
          <a:sx n="176" d="100"/>
          <a:sy n="176" d="100"/>
        </p:scale>
        <p:origin x="-701" y="-82"/>
      </p:cViewPr>
      <p:guideLst>
        <p:guide orient="horz" pos="1037"/>
        <p:guide pos="18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_zhivica\Desktop\New%20&#1051;&#1080;&#1089;&#1090;%20Microsoft%20Excel%20(2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_zhivica\Desktop\New%20&#1051;&#1080;&#1089;&#1090;%20Microsoft%20Excel%20(2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_zhivica\Desktop\New%20&#1051;&#1080;&#1089;&#1090;%20Microsoft%20Excel%20(2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_zhivica\Desktop\New%20&#1051;&#1080;&#1089;&#1090;%20Microsoft%20Excel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90825249053814"/>
          <c:y val="3.4722274003232127E-2"/>
          <c:w val="0.69525079392700218"/>
          <c:h val="0.930555451993535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Лист1!$C$24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Лист1!$D$2:$J$2</c:f>
              <c:strCache>
                <c:ptCount val="5"/>
                <c:pt idx="0">
                  <c:v>Gaming</c:v>
                </c:pt>
                <c:pt idx="1">
                  <c:v>Lifestyle/IT </c:v>
                </c:pt>
                <c:pt idx="2">
                  <c:v>General Interest </c:v>
                </c:pt>
                <c:pt idx="3">
                  <c:v>TV </c:v>
                </c:pt>
                <c:pt idx="4">
                  <c:v>Sport</c:v>
                </c:pt>
              </c:strCache>
            </c:strRef>
          </c:cat>
          <c:val>
            <c:numRef>
              <c:f>Лист1!$D$24:$J$24</c:f>
              <c:numCache>
                <c:formatCode>General</c:formatCode>
                <c:ptCount val="7"/>
                <c:pt idx="0">
                  <c:v>39</c:v>
                </c:pt>
                <c:pt idx="1">
                  <c:v>1</c:v>
                </c:pt>
                <c:pt idx="2">
                  <c:v>4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Лист1!$C$25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Лист1!$D$2:$J$2</c:f>
              <c:strCache>
                <c:ptCount val="5"/>
                <c:pt idx="0">
                  <c:v>Gaming</c:v>
                </c:pt>
                <c:pt idx="1">
                  <c:v>Lifestyle/IT </c:v>
                </c:pt>
                <c:pt idx="2">
                  <c:v>General Interest </c:v>
                </c:pt>
                <c:pt idx="3">
                  <c:v>TV </c:v>
                </c:pt>
                <c:pt idx="4">
                  <c:v>Sport</c:v>
                </c:pt>
              </c:strCache>
            </c:strRef>
          </c:cat>
          <c:val>
            <c:numRef>
              <c:f>Лист1!$D$25:$J$25</c:f>
              <c:numCache>
                <c:formatCode>General</c:formatCode>
                <c:ptCount val="7"/>
                <c:pt idx="0">
                  <c:v>50</c:v>
                </c:pt>
                <c:pt idx="1">
                  <c:v>14</c:v>
                </c:pt>
                <c:pt idx="2">
                  <c:v>47</c:v>
                </c:pt>
                <c:pt idx="3">
                  <c:v>5</c:v>
                </c:pt>
                <c:pt idx="4">
                  <c:v>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0"/>
        <c:axId val="92292224"/>
        <c:axId val="92293760"/>
      </c:barChart>
      <c:catAx>
        <c:axId val="922922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92293760"/>
        <c:crosses val="autoZero"/>
        <c:auto val="1"/>
        <c:lblAlgn val="ctr"/>
        <c:lblOffset val="100"/>
        <c:noMultiLvlLbl val="0"/>
      </c:catAx>
      <c:valAx>
        <c:axId val="922937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2292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307637650266093"/>
          <c:y val="3.2565864201857461E-2"/>
          <c:w val="0.20219065848813098"/>
          <c:h val="0.294084487718455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90825249053814"/>
          <c:y val="3.4722274003232127E-2"/>
          <c:w val="0.69525079392700218"/>
          <c:h val="0.930555451993535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Лист1!$C$3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Лист1!$D$2:$J$2</c:f>
              <c:strCache>
                <c:ptCount val="5"/>
                <c:pt idx="0">
                  <c:v>Gaming</c:v>
                </c:pt>
                <c:pt idx="1">
                  <c:v>Lifestyle/IT </c:v>
                </c:pt>
                <c:pt idx="2">
                  <c:v>General Interest </c:v>
                </c:pt>
                <c:pt idx="3">
                  <c:v>TV </c:v>
                </c:pt>
                <c:pt idx="4">
                  <c:v>Sport</c:v>
                </c:pt>
              </c:strCache>
            </c:strRef>
          </c:cat>
          <c:val>
            <c:numRef>
              <c:f>Лист1!$D$3:$J$3</c:f>
              <c:numCache>
                <c:formatCode>General</c:formatCode>
                <c:ptCount val="7"/>
                <c:pt idx="0">
                  <c:v>10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Лист1!$C$4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Лист1!$D$2:$J$2</c:f>
              <c:strCache>
                <c:ptCount val="5"/>
                <c:pt idx="0">
                  <c:v>Gaming</c:v>
                </c:pt>
                <c:pt idx="1">
                  <c:v>Lifestyle/IT </c:v>
                </c:pt>
                <c:pt idx="2">
                  <c:v>General Interest </c:v>
                </c:pt>
                <c:pt idx="3">
                  <c:v>TV </c:v>
                </c:pt>
                <c:pt idx="4">
                  <c:v>Sport</c:v>
                </c:pt>
              </c:strCache>
            </c:strRef>
          </c:cat>
          <c:val>
            <c:numRef>
              <c:f>Лист1!$D$4:$J$4</c:f>
              <c:numCache>
                <c:formatCode>General</c:formatCode>
                <c:ptCount val="7"/>
                <c:pt idx="0">
                  <c:v>10</c:v>
                </c:pt>
                <c:pt idx="1">
                  <c:v>4</c:v>
                </c:pt>
                <c:pt idx="2">
                  <c:v>8</c:v>
                </c:pt>
                <c:pt idx="3">
                  <c:v>6</c:v>
                </c:pt>
                <c:pt idx="4">
                  <c:v>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0"/>
        <c:axId val="92336128"/>
        <c:axId val="92337664"/>
      </c:barChart>
      <c:catAx>
        <c:axId val="9233612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92337664"/>
        <c:crosses val="autoZero"/>
        <c:auto val="1"/>
        <c:lblAlgn val="ctr"/>
        <c:lblOffset val="100"/>
        <c:noMultiLvlLbl val="0"/>
      </c:catAx>
      <c:valAx>
        <c:axId val="923376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2336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307637650266093"/>
          <c:y val="3.2565864201857461E-2"/>
          <c:w val="0.20219065848813098"/>
          <c:h val="0.294084487718455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90825249053814"/>
          <c:y val="3.4722274003232127E-2"/>
          <c:w val="0.69525079392700218"/>
          <c:h val="0.930555451993535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Лист1!$C$3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Лист1!$D$2:$J$2</c:f>
              <c:strCache>
                <c:ptCount val="7"/>
                <c:pt idx="0">
                  <c:v>Gaming</c:v>
                </c:pt>
                <c:pt idx="1">
                  <c:v>Lifestyle/IT </c:v>
                </c:pt>
                <c:pt idx="2">
                  <c:v>General Interest </c:v>
                </c:pt>
                <c:pt idx="3">
                  <c:v>TV </c:v>
                </c:pt>
                <c:pt idx="4">
                  <c:v>Sport</c:v>
                </c:pt>
                <c:pt idx="5">
                  <c:v>Youtube</c:v>
                </c:pt>
                <c:pt idx="6">
                  <c:v>Inform Agency </c:v>
                </c:pt>
              </c:strCache>
            </c:strRef>
          </c:cat>
          <c:val>
            <c:numRef>
              <c:f>Лист1!$D$3:$J$3</c:f>
              <c:numCache>
                <c:formatCode>General</c:formatCode>
                <c:ptCount val="7"/>
                <c:pt idx="0">
                  <c:v>11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Лист1!$C$4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Лист1!$D$2:$J$2</c:f>
              <c:strCache>
                <c:ptCount val="7"/>
                <c:pt idx="0">
                  <c:v>Gaming</c:v>
                </c:pt>
                <c:pt idx="1">
                  <c:v>Lifestyle/IT </c:v>
                </c:pt>
                <c:pt idx="2">
                  <c:v>General Interest </c:v>
                </c:pt>
                <c:pt idx="3">
                  <c:v>TV </c:v>
                </c:pt>
                <c:pt idx="4">
                  <c:v>Sport</c:v>
                </c:pt>
                <c:pt idx="5">
                  <c:v>Youtube</c:v>
                </c:pt>
                <c:pt idx="6">
                  <c:v>Inform Agency </c:v>
                </c:pt>
              </c:strCache>
            </c:strRef>
          </c:cat>
          <c:val>
            <c:numRef>
              <c:f>Лист1!$D$4:$J$4</c:f>
              <c:numCache>
                <c:formatCode>General</c:formatCode>
                <c:ptCount val="7"/>
                <c:pt idx="0">
                  <c:v>5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0"/>
        <c:axId val="92365952"/>
        <c:axId val="92367488"/>
      </c:barChart>
      <c:catAx>
        <c:axId val="923659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92367488"/>
        <c:crosses val="autoZero"/>
        <c:auto val="1"/>
        <c:lblAlgn val="ctr"/>
        <c:lblOffset val="100"/>
        <c:noMultiLvlLbl val="0"/>
      </c:catAx>
      <c:valAx>
        <c:axId val="923674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2365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307637650266093"/>
          <c:y val="3.2565864201857461E-2"/>
          <c:w val="0.20219065848813098"/>
          <c:h val="0.294084487718455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90825249053814"/>
          <c:y val="3.4722274003232127E-2"/>
          <c:w val="0.69525079392700218"/>
          <c:h val="0.930555451993535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Лист1!$C$24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Лист1!$D$2:$J$2</c:f>
              <c:strCache>
                <c:ptCount val="7"/>
                <c:pt idx="0">
                  <c:v>Gaming</c:v>
                </c:pt>
                <c:pt idx="1">
                  <c:v>Lifestyle/IT </c:v>
                </c:pt>
                <c:pt idx="2">
                  <c:v>General Interest </c:v>
                </c:pt>
                <c:pt idx="3">
                  <c:v>TV </c:v>
                </c:pt>
                <c:pt idx="4">
                  <c:v>Sport</c:v>
                </c:pt>
                <c:pt idx="5">
                  <c:v>Youtube</c:v>
                </c:pt>
                <c:pt idx="6">
                  <c:v>Inform Agency </c:v>
                </c:pt>
              </c:strCache>
            </c:strRef>
          </c:cat>
          <c:val>
            <c:numRef>
              <c:f>Лист1!$D$24:$J$24</c:f>
              <c:numCache>
                <c:formatCode>General</c:formatCode>
                <c:ptCount val="7"/>
                <c:pt idx="0">
                  <c:v>51</c:v>
                </c:pt>
                <c:pt idx="1">
                  <c:v>4</c:v>
                </c:pt>
                <c:pt idx="2">
                  <c:v>5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Лист1!$C$25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Лист1!$D$2:$J$2</c:f>
              <c:strCache>
                <c:ptCount val="7"/>
                <c:pt idx="0">
                  <c:v>Gaming</c:v>
                </c:pt>
                <c:pt idx="1">
                  <c:v>Lifestyle/IT </c:v>
                </c:pt>
                <c:pt idx="2">
                  <c:v>General Interest </c:v>
                </c:pt>
                <c:pt idx="3">
                  <c:v>TV </c:v>
                </c:pt>
                <c:pt idx="4">
                  <c:v>Sport</c:v>
                </c:pt>
                <c:pt idx="5">
                  <c:v>Youtube</c:v>
                </c:pt>
                <c:pt idx="6">
                  <c:v>Inform Agency </c:v>
                </c:pt>
              </c:strCache>
            </c:strRef>
          </c:cat>
          <c:val>
            <c:numRef>
              <c:f>Лист1!$D$25:$J$25</c:f>
              <c:numCache>
                <c:formatCode>General</c:formatCode>
                <c:ptCount val="7"/>
                <c:pt idx="0">
                  <c:v>59</c:v>
                </c:pt>
                <c:pt idx="1">
                  <c:v>19</c:v>
                </c:pt>
                <c:pt idx="2">
                  <c:v>98</c:v>
                </c:pt>
                <c:pt idx="3">
                  <c:v>7</c:v>
                </c:pt>
                <c:pt idx="4">
                  <c:v>7</c:v>
                </c:pt>
                <c:pt idx="5">
                  <c:v>10</c:v>
                </c:pt>
                <c:pt idx="6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0"/>
        <c:axId val="93716480"/>
        <c:axId val="93718016"/>
      </c:barChart>
      <c:catAx>
        <c:axId val="937164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93718016"/>
        <c:crosses val="autoZero"/>
        <c:auto val="1"/>
        <c:lblAlgn val="ctr"/>
        <c:lblOffset val="100"/>
        <c:noMultiLvlLbl val="0"/>
      </c:catAx>
      <c:valAx>
        <c:axId val="937180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3716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307637650266093"/>
          <c:y val="3.2565864201857461E-2"/>
          <c:w val="0.20219065848813098"/>
          <c:h val="0.294084487718455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2C5D2-B5F2-4D09-9DA0-E2C802AA9986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25087-3B49-409D-BEF8-8FCCB62DD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476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9103" y="1022309"/>
            <a:ext cx="4976495" cy="70540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8205" y="1864836"/>
            <a:ext cx="4098290" cy="84100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92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85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77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70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6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55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4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41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5548-2B9A-428B-A7E4-31686FA7B3F2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54C0-9C31-43A1-8638-8D176BC5A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575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5548-2B9A-428B-A7E4-31686FA7B3F2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54C0-9C31-43A1-8638-8D176BC5A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635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244657" y="131788"/>
            <a:ext cx="1317308" cy="280792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92735" y="131788"/>
            <a:ext cx="3854344" cy="28079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5548-2B9A-428B-A7E4-31686FA7B3F2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54C0-9C31-43A1-8638-8D176BC5A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575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5548-2B9A-428B-A7E4-31686FA7B3F2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54C0-9C31-43A1-8638-8D176BC5A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562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481" y="2114701"/>
            <a:ext cx="4976495" cy="653607"/>
          </a:xfrm>
        </p:spPr>
        <p:txBody>
          <a:bodyPr anchor="t"/>
          <a:lstStyle>
            <a:lvl1pPr algn="l">
              <a:defRPr sz="2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2481" y="1394819"/>
            <a:ext cx="4976495" cy="719881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2926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8530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7796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7061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6326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5592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04857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34123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5548-2B9A-428B-A7E4-31686FA7B3F2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54C0-9C31-43A1-8638-8D176BC5A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698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92735" y="767874"/>
            <a:ext cx="2585826" cy="217183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76139" y="767874"/>
            <a:ext cx="2585826" cy="217183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5548-2B9A-428B-A7E4-31686FA7B3F2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54C0-9C31-43A1-8638-8D176BC5A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57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735" y="736641"/>
            <a:ext cx="2586843" cy="30699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92654" indent="0">
              <a:buNone/>
              <a:defRPr sz="1300" b="1"/>
            </a:lvl2pPr>
            <a:lvl3pPr marL="585307" indent="0">
              <a:buNone/>
              <a:defRPr sz="1200" b="1"/>
            </a:lvl3pPr>
            <a:lvl4pPr marL="877961" indent="0">
              <a:buNone/>
              <a:defRPr sz="1000" b="1"/>
            </a:lvl4pPr>
            <a:lvl5pPr marL="1170615" indent="0">
              <a:buNone/>
              <a:defRPr sz="1000" b="1"/>
            </a:lvl5pPr>
            <a:lvl6pPr marL="1463269" indent="0">
              <a:buNone/>
              <a:defRPr sz="1000" b="1"/>
            </a:lvl6pPr>
            <a:lvl7pPr marL="1755922" indent="0">
              <a:buNone/>
              <a:defRPr sz="1000" b="1"/>
            </a:lvl7pPr>
            <a:lvl8pPr marL="2048576" indent="0">
              <a:buNone/>
              <a:defRPr sz="1000" b="1"/>
            </a:lvl8pPr>
            <a:lvl9pPr marL="2341230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2735" y="1043638"/>
            <a:ext cx="2586843" cy="189607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74107" y="736641"/>
            <a:ext cx="2587859" cy="30699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92654" indent="0">
              <a:buNone/>
              <a:defRPr sz="1300" b="1"/>
            </a:lvl2pPr>
            <a:lvl3pPr marL="585307" indent="0">
              <a:buNone/>
              <a:defRPr sz="1200" b="1"/>
            </a:lvl3pPr>
            <a:lvl4pPr marL="877961" indent="0">
              <a:buNone/>
              <a:defRPr sz="1000" b="1"/>
            </a:lvl4pPr>
            <a:lvl5pPr marL="1170615" indent="0">
              <a:buNone/>
              <a:defRPr sz="1000" b="1"/>
            </a:lvl5pPr>
            <a:lvl6pPr marL="1463269" indent="0">
              <a:buNone/>
              <a:defRPr sz="1000" b="1"/>
            </a:lvl6pPr>
            <a:lvl7pPr marL="1755922" indent="0">
              <a:buNone/>
              <a:defRPr sz="1000" b="1"/>
            </a:lvl7pPr>
            <a:lvl8pPr marL="2048576" indent="0">
              <a:buNone/>
              <a:defRPr sz="1000" b="1"/>
            </a:lvl8pPr>
            <a:lvl9pPr marL="2341230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974107" y="1043638"/>
            <a:ext cx="2587859" cy="189607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5548-2B9A-428B-A7E4-31686FA7B3F2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54C0-9C31-43A1-8638-8D176BC5A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87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5548-2B9A-428B-A7E4-31686FA7B3F2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54C0-9C31-43A1-8638-8D176BC5A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184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5548-2B9A-428B-A7E4-31686FA7B3F2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54C0-9C31-43A1-8638-8D176BC5A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174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736" y="131026"/>
            <a:ext cx="1926156" cy="557623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9025" y="131027"/>
            <a:ext cx="3272940" cy="280868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2736" y="688650"/>
            <a:ext cx="1926156" cy="2251059"/>
          </a:xfrm>
        </p:spPr>
        <p:txBody>
          <a:bodyPr/>
          <a:lstStyle>
            <a:lvl1pPr marL="0" indent="0">
              <a:buNone/>
              <a:defRPr sz="900"/>
            </a:lvl1pPr>
            <a:lvl2pPr marL="292654" indent="0">
              <a:buNone/>
              <a:defRPr sz="800"/>
            </a:lvl2pPr>
            <a:lvl3pPr marL="585307" indent="0">
              <a:buNone/>
              <a:defRPr sz="600"/>
            </a:lvl3pPr>
            <a:lvl4pPr marL="877961" indent="0">
              <a:buNone/>
              <a:defRPr sz="600"/>
            </a:lvl4pPr>
            <a:lvl5pPr marL="1170615" indent="0">
              <a:buNone/>
              <a:defRPr sz="600"/>
            </a:lvl5pPr>
            <a:lvl6pPr marL="1463269" indent="0">
              <a:buNone/>
              <a:defRPr sz="600"/>
            </a:lvl6pPr>
            <a:lvl7pPr marL="1755922" indent="0">
              <a:buNone/>
              <a:defRPr sz="600"/>
            </a:lvl7pPr>
            <a:lvl8pPr marL="2048576" indent="0">
              <a:buNone/>
              <a:defRPr sz="600"/>
            </a:lvl8pPr>
            <a:lvl9pPr marL="2341230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5548-2B9A-428B-A7E4-31686FA7B3F2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54C0-9C31-43A1-8638-8D176BC5A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1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7562" y="2303622"/>
            <a:ext cx="3512820" cy="27195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47562" y="294047"/>
            <a:ext cx="3512820" cy="1974533"/>
          </a:xfrm>
        </p:spPr>
        <p:txBody>
          <a:bodyPr/>
          <a:lstStyle>
            <a:lvl1pPr marL="0" indent="0">
              <a:buNone/>
              <a:defRPr sz="2000"/>
            </a:lvl1pPr>
            <a:lvl2pPr marL="292654" indent="0">
              <a:buNone/>
              <a:defRPr sz="1800"/>
            </a:lvl2pPr>
            <a:lvl3pPr marL="585307" indent="0">
              <a:buNone/>
              <a:defRPr sz="1500"/>
            </a:lvl3pPr>
            <a:lvl4pPr marL="877961" indent="0">
              <a:buNone/>
              <a:defRPr sz="1300"/>
            </a:lvl4pPr>
            <a:lvl5pPr marL="1170615" indent="0">
              <a:buNone/>
              <a:defRPr sz="1300"/>
            </a:lvl5pPr>
            <a:lvl6pPr marL="1463269" indent="0">
              <a:buNone/>
              <a:defRPr sz="1300"/>
            </a:lvl6pPr>
            <a:lvl7pPr marL="1755922" indent="0">
              <a:buNone/>
              <a:defRPr sz="1300"/>
            </a:lvl7pPr>
            <a:lvl8pPr marL="2048576" indent="0">
              <a:buNone/>
              <a:defRPr sz="1300"/>
            </a:lvl8pPr>
            <a:lvl9pPr marL="2341230" indent="0">
              <a:buNone/>
              <a:defRPr sz="1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7562" y="2575577"/>
            <a:ext cx="3512820" cy="386222"/>
          </a:xfrm>
        </p:spPr>
        <p:txBody>
          <a:bodyPr/>
          <a:lstStyle>
            <a:lvl1pPr marL="0" indent="0">
              <a:buNone/>
              <a:defRPr sz="900"/>
            </a:lvl1pPr>
            <a:lvl2pPr marL="292654" indent="0">
              <a:buNone/>
              <a:defRPr sz="800"/>
            </a:lvl2pPr>
            <a:lvl3pPr marL="585307" indent="0">
              <a:buNone/>
              <a:defRPr sz="600"/>
            </a:lvl3pPr>
            <a:lvl4pPr marL="877961" indent="0">
              <a:buNone/>
              <a:defRPr sz="600"/>
            </a:lvl4pPr>
            <a:lvl5pPr marL="1170615" indent="0">
              <a:buNone/>
              <a:defRPr sz="600"/>
            </a:lvl5pPr>
            <a:lvl6pPr marL="1463269" indent="0">
              <a:buNone/>
              <a:defRPr sz="600"/>
            </a:lvl6pPr>
            <a:lvl7pPr marL="1755922" indent="0">
              <a:buNone/>
              <a:defRPr sz="600"/>
            </a:lvl7pPr>
            <a:lvl8pPr marL="2048576" indent="0">
              <a:buNone/>
              <a:defRPr sz="600"/>
            </a:lvl8pPr>
            <a:lvl9pPr marL="2341230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5548-2B9A-428B-A7E4-31686FA7B3F2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54C0-9C31-43A1-8638-8D176BC5A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65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735" y="131789"/>
            <a:ext cx="5269230" cy="548481"/>
          </a:xfrm>
          <a:prstGeom prst="rect">
            <a:avLst/>
          </a:prstGeom>
        </p:spPr>
        <p:txBody>
          <a:bodyPr vert="horz" lIns="58531" tIns="29265" rIns="58531" bIns="2926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735" y="767874"/>
            <a:ext cx="5269230" cy="2171834"/>
          </a:xfrm>
          <a:prstGeom prst="rect">
            <a:avLst/>
          </a:prstGeom>
        </p:spPr>
        <p:txBody>
          <a:bodyPr vert="horz" lIns="58531" tIns="29265" rIns="58531" bIns="2926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92735" y="3050166"/>
            <a:ext cx="1366097" cy="175209"/>
          </a:xfrm>
          <a:prstGeom prst="rect">
            <a:avLst/>
          </a:prstGeom>
        </p:spPr>
        <p:txBody>
          <a:bodyPr vert="horz" lIns="58531" tIns="29265" rIns="58531" bIns="29265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F5548-2B9A-428B-A7E4-31686FA7B3F2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000356" y="3050166"/>
            <a:ext cx="1853988" cy="175209"/>
          </a:xfrm>
          <a:prstGeom prst="rect">
            <a:avLst/>
          </a:prstGeom>
        </p:spPr>
        <p:txBody>
          <a:bodyPr vert="horz" lIns="58531" tIns="29265" rIns="58531" bIns="29265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195868" y="3050166"/>
            <a:ext cx="1366097" cy="175209"/>
          </a:xfrm>
          <a:prstGeom prst="rect">
            <a:avLst/>
          </a:prstGeom>
        </p:spPr>
        <p:txBody>
          <a:bodyPr vert="horz" lIns="58531" tIns="29265" rIns="58531" bIns="29265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954C0-9C31-43A1-8638-8D176BC5A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22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85307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490" indent="-219490" algn="l" defTabSz="58530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75562" indent="-182909" algn="l" defTabSz="585307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634" indent="-146327" algn="l" defTabSz="58530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288" indent="-146327" algn="l" defTabSz="585307" rtl="0" eaLnBrk="1" latinLnBrk="0" hangingPunct="1">
        <a:spcBef>
          <a:spcPct val="20000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16942" indent="-146327" algn="l" defTabSz="585307" rtl="0" eaLnBrk="1" latinLnBrk="0" hangingPunct="1">
        <a:spcBef>
          <a:spcPct val="20000"/>
        </a:spcBef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595" indent="-146327" algn="l" defTabSz="585307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02249" indent="-146327" algn="l" defTabSz="585307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903" indent="-146327" algn="l" defTabSz="585307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87557" indent="-146327" algn="l" defTabSz="585307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8530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92654" algn="l" defTabSz="58530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85307" algn="l" defTabSz="58530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77961" algn="l" defTabSz="58530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70615" algn="l" defTabSz="58530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269" algn="l" defTabSz="58530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55922" algn="l" defTabSz="58530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48576" algn="l" defTabSz="58530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41230" algn="l" defTabSz="58530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4.jpeg"/><Relationship Id="rId18" Type="http://schemas.openxmlformats.org/officeDocument/2006/relationships/image" Target="../media/image39.jpeg"/><Relationship Id="rId26" Type="http://schemas.openxmlformats.org/officeDocument/2006/relationships/image" Target="../media/image54.jpeg"/><Relationship Id="rId39" Type="http://schemas.openxmlformats.org/officeDocument/2006/relationships/image" Target="../media/image67.jpeg"/><Relationship Id="rId3" Type="http://schemas.openxmlformats.org/officeDocument/2006/relationships/image" Target="../media/image48.jpeg"/><Relationship Id="rId21" Type="http://schemas.openxmlformats.org/officeDocument/2006/relationships/image" Target="../media/image42.png"/><Relationship Id="rId34" Type="http://schemas.openxmlformats.org/officeDocument/2006/relationships/image" Target="../media/image62.png"/><Relationship Id="rId7" Type="http://schemas.openxmlformats.org/officeDocument/2006/relationships/image" Target="../media/image19.png"/><Relationship Id="rId12" Type="http://schemas.openxmlformats.org/officeDocument/2006/relationships/image" Target="../media/image33.jpeg"/><Relationship Id="rId17" Type="http://schemas.openxmlformats.org/officeDocument/2006/relationships/image" Target="../media/image38.png"/><Relationship Id="rId25" Type="http://schemas.openxmlformats.org/officeDocument/2006/relationships/image" Target="../media/image53.jpeg"/><Relationship Id="rId33" Type="http://schemas.openxmlformats.org/officeDocument/2006/relationships/image" Target="../media/image61.jpeg"/><Relationship Id="rId38" Type="http://schemas.openxmlformats.org/officeDocument/2006/relationships/image" Target="../media/image66.jpeg"/><Relationship Id="rId2" Type="http://schemas.openxmlformats.org/officeDocument/2006/relationships/image" Target="../media/image5.jpeg"/><Relationship Id="rId16" Type="http://schemas.openxmlformats.org/officeDocument/2006/relationships/image" Target="../media/image37.jpeg"/><Relationship Id="rId20" Type="http://schemas.openxmlformats.org/officeDocument/2006/relationships/image" Target="../media/image41.png"/><Relationship Id="rId29" Type="http://schemas.openxmlformats.org/officeDocument/2006/relationships/image" Target="../media/image57.jpeg"/><Relationship Id="rId41" Type="http://schemas.openxmlformats.org/officeDocument/2006/relationships/image" Target="../media/image6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32.png"/><Relationship Id="rId24" Type="http://schemas.openxmlformats.org/officeDocument/2006/relationships/image" Target="../media/image52.jpeg"/><Relationship Id="rId32" Type="http://schemas.openxmlformats.org/officeDocument/2006/relationships/image" Target="../media/image60.png"/><Relationship Id="rId37" Type="http://schemas.openxmlformats.org/officeDocument/2006/relationships/image" Target="../media/image65.png"/><Relationship Id="rId40" Type="http://schemas.openxmlformats.org/officeDocument/2006/relationships/image" Target="../media/image68.gif"/><Relationship Id="rId5" Type="http://schemas.openxmlformats.org/officeDocument/2006/relationships/image" Target="../media/image14.jpeg"/><Relationship Id="rId15" Type="http://schemas.openxmlformats.org/officeDocument/2006/relationships/image" Target="../media/image36.pn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36" Type="http://schemas.openxmlformats.org/officeDocument/2006/relationships/image" Target="../media/image64.png"/><Relationship Id="rId10" Type="http://schemas.openxmlformats.org/officeDocument/2006/relationships/image" Target="../media/image30.jpeg"/><Relationship Id="rId19" Type="http://schemas.openxmlformats.org/officeDocument/2006/relationships/image" Target="../media/image40.png"/><Relationship Id="rId31" Type="http://schemas.openxmlformats.org/officeDocument/2006/relationships/image" Target="../media/image59.jpeg"/><Relationship Id="rId4" Type="http://schemas.openxmlformats.org/officeDocument/2006/relationships/image" Target="../media/image13.jpeg"/><Relationship Id="rId9" Type="http://schemas.openxmlformats.org/officeDocument/2006/relationships/image" Target="../media/image49.jpeg"/><Relationship Id="rId14" Type="http://schemas.openxmlformats.org/officeDocument/2006/relationships/image" Target="../media/image35.png"/><Relationship Id="rId22" Type="http://schemas.openxmlformats.org/officeDocument/2006/relationships/image" Target="../media/image50.png"/><Relationship Id="rId27" Type="http://schemas.openxmlformats.org/officeDocument/2006/relationships/image" Target="../media/image55.jpeg"/><Relationship Id="rId30" Type="http://schemas.openxmlformats.org/officeDocument/2006/relationships/image" Target="../media/image58.gif"/><Relationship Id="rId35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8.png"/><Relationship Id="rId18" Type="http://schemas.openxmlformats.org/officeDocument/2006/relationships/image" Target="../media/image76.png"/><Relationship Id="rId3" Type="http://schemas.openxmlformats.org/officeDocument/2006/relationships/image" Target="../media/image13.jpeg"/><Relationship Id="rId21" Type="http://schemas.openxmlformats.org/officeDocument/2006/relationships/image" Target="../media/image79.png"/><Relationship Id="rId7" Type="http://schemas.openxmlformats.org/officeDocument/2006/relationships/image" Target="../media/image27.png"/><Relationship Id="rId12" Type="http://schemas.openxmlformats.org/officeDocument/2006/relationships/image" Target="../media/image37.jpeg"/><Relationship Id="rId17" Type="http://schemas.openxmlformats.org/officeDocument/2006/relationships/image" Target="../media/image50.png"/><Relationship Id="rId2" Type="http://schemas.openxmlformats.org/officeDocument/2006/relationships/image" Target="../media/image5.jpeg"/><Relationship Id="rId16" Type="http://schemas.openxmlformats.org/officeDocument/2006/relationships/image" Target="../media/image42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36.png"/><Relationship Id="rId5" Type="http://schemas.openxmlformats.org/officeDocument/2006/relationships/image" Target="../media/image19.png"/><Relationship Id="rId15" Type="http://schemas.openxmlformats.org/officeDocument/2006/relationships/image" Target="../media/image41.png"/><Relationship Id="rId23" Type="http://schemas.openxmlformats.org/officeDocument/2006/relationships/image" Target="../media/image81.png"/><Relationship Id="rId10" Type="http://schemas.openxmlformats.org/officeDocument/2006/relationships/image" Target="../media/image34.jpeg"/><Relationship Id="rId19" Type="http://schemas.openxmlformats.org/officeDocument/2006/relationships/image" Target="../media/image77.png"/><Relationship Id="rId4" Type="http://schemas.openxmlformats.org/officeDocument/2006/relationships/image" Target="../media/image18.jpeg"/><Relationship Id="rId9" Type="http://schemas.openxmlformats.org/officeDocument/2006/relationships/image" Target="../media/image33.jpeg"/><Relationship Id="rId14" Type="http://schemas.openxmlformats.org/officeDocument/2006/relationships/image" Target="../media/image39.jpeg"/><Relationship Id="rId22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1.png"/><Relationship Id="rId4" Type="http://schemas.openxmlformats.org/officeDocument/2006/relationships/image" Target="../media/image10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jpeg"/><Relationship Id="rId21" Type="http://schemas.openxmlformats.org/officeDocument/2006/relationships/image" Target="../media/image30.jpe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jpeg"/><Relationship Id="rId33" Type="http://schemas.openxmlformats.org/officeDocument/2006/relationships/image" Target="../media/image42.png"/><Relationship Id="rId2" Type="http://schemas.openxmlformats.org/officeDocument/2006/relationships/image" Target="../media/image5.jpeg"/><Relationship Id="rId16" Type="http://schemas.openxmlformats.org/officeDocument/2006/relationships/image" Target="../media/image25.jpeg"/><Relationship Id="rId20" Type="http://schemas.openxmlformats.org/officeDocument/2006/relationships/image" Target="../media/image29.jpe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24" Type="http://schemas.openxmlformats.org/officeDocument/2006/relationships/image" Target="../media/image33.jpeg"/><Relationship Id="rId32" Type="http://schemas.openxmlformats.org/officeDocument/2006/relationships/image" Target="../media/image41.png"/><Relationship Id="rId5" Type="http://schemas.openxmlformats.org/officeDocument/2006/relationships/image" Target="../media/image14.jpe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jpe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Works\ROMI Con_ppt\preview\slaid_B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858222" cy="329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Works\ROMI Con_ppt\preview\slaid_1_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79"/>
            <a:ext cx="5851526" cy="329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3334" y="2221508"/>
            <a:ext cx="1872208" cy="246886"/>
          </a:xfrm>
        </p:spPr>
        <p:txBody>
          <a:bodyPr>
            <a:normAutofit/>
          </a:bodyPr>
          <a:lstStyle/>
          <a:p>
            <a:pPr algn="l"/>
            <a:r>
              <a:rPr lang="ru-RU" sz="1200" b="1" dirty="0" smtClean="0">
                <a:solidFill>
                  <a:schemeClr val="bg1"/>
                </a:solidFill>
                <a:latin typeface="HeliosCondC" pitchFamily="50" charset="0"/>
              </a:rPr>
              <a:t>Иван Живица</a:t>
            </a:r>
            <a:endParaRPr lang="ru-RU" sz="1200" b="1" dirty="0">
              <a:solidFill>
                <a:schemeClr val="bg1"/>
              </a:solidFill>
              <a:latin typeface="HeliosCondC" pitchFamily="50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2711326" y="1443390"/>
            <a:ext cx="2520280" cy="405696"/>
          </a:xfrm>
          <a:prstGeom prst="rect">
            <a:avLst/>
          </a:prstGeom>
        </p:spPr>
        <p:txBody>
          <a:bodyPr vert="horz" lIns="58531" tIns="29265" rIns="58531" bIns="29265" rtlCol="0">
            <a:noAutofit/>
          </a:bodyPr>
          <a:lstStyle>
            <a:lvl1pPr marL="0" indent="0" algn="ctr" defTabSz="58530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92654" indent="0" algn="ctr" defTabSz="58530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5307" indent="0" algn="ctr" defTabSz="58530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77961" indent="0" algn="ctr" defTabSz="58530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70615" indent="0" algn="ctr" defTabSz="58530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63269" indent="0" algn="ctr" defTabSz="58530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55922" indent="0" algn="ctr" defTabSz="58530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48576" indent="0" algn="ctr" defTabSz="58530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341230" indent="0" algn="ctr" defTabSz="58530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800" b="1" dirty="0" smtClean="0">
                <a:solidFill>
                  <a:schemeClr val="bg1"/>
                </a:solidFill>
                <a:latin typeface="HeliosCondCBold" pitchFamily="50" charset="-52"/>
              </a:rPr>
              <a:t>Ч</a:t>
            </a:r>
            <a:r>
              <a:rPr lang="ru-RU" sz="1800" b="1" dirty="0" smtClean="0">
                <a:solidFill>
                  <a:srgbClr val="FF0000"/>
                </a:solidFill>
                <a:latin typeface="HeliosCondCBold" pitchFamily="50" charset="-52"/>
              </a:rPr>
              <a:t>е</a:t>
            </a:r>
            <a:r>
              <a:rPr lang="ru-RU" sz="1800" b="1" dirty="0" smtClean="0">
                <a:solidFill>
                  <a:schemeClr val="bg1"/>
                </a:solidFill>
                <a:latin typeface="HeliosCondCBold" pitchFamily="50" charset="-52"/>
              </a:rPr>
              <a:t>л</a:t>
            </a:r>
            <a:r>
              <a:rPr lang="ru-RU" sz="1800" b="1" dirty="0" smtClean="0">
                <a:solidFill>
                  <a:srgbClr val="FF0000"/>
                </a:solidFill>
                <a:latin typeface="HeliosCondCBold" pitchFamily="50" charset="-52"/>
              </a:rPr>
              <a:t>о</a:t>
            </a:r>
            <a:r>
              <a:rPr lang="ru-RU" sz="1800" b="1" dirty="0" smtClean="0">
                <a:solidFill>
                  <a:schemeClr val="bg1"/>
                </a:solidFill>
                <a:latin typeface="HeliosCondCBold" pitchFamily="50" charset="-52"/>
              </a:rPr>
              <a:t>в</a:t>
            </a:r>
            <a:r>
              <a:rPr lang="ru-RU" sz="1800" b="1" dirty="0" smtClean="0">
                <a:solidFill>
                  <a:srgbClr val="FF0000"/>
                </a:solidFill>
                <a:latin typeface="HeliosCondCBold" pitchFamily="50" charset="-52"/>
              </a:rPr>
              <a:t>е</a:t>
            </a:r>
            <a:r>
              <a:rPr lang="ru-RU" sz="1800" b="1" dirty="0" smtClean="0">
                <a:solidFill>
                  <a:schemeClr val="bg1"/>
                </a:solidFill>
                <a:latin typeface="HeliosCondCBold" pitchFamily="50" charset="-52"/>
              </a:rPr>
              <a:t>к </a:t>
            </a:r>
            <a:r>
              <a:rPr lang="ru-RU" sz="1800" b="1" dirty="0" smtClean="0">
                <a:solidFill>
                  <a:srgbClr val="FF0000"/>
                </a:solidFill>
                <a:latin typeface="HeliosCondCBold" pitchFamily="50" charset="-52"/>
              </a:rPr>
              <a:t>в</a:t>
            </a:r>
            <a:r>
              <a:rPr lang="ru-RU" sz="1800" b="1" dirty="0" smtClean="0">
                <a:solidFill>
                  <a:schemeClr val="bg1"/>
                </a:solidFill>
                <a:latin typeface="HeliosCondCBold" pitchFamily="50" charset="-52"/>
              </a:rPr>
              <a:t> к</a:t>
            </a:r>
            <a:r>
              <a:rPr lang="ru-RU" sz="1800" b="1" dirty="0" smtClean="0">
                <a:solidFill>
                  <a:srgbClr val="FF0000"/>
                </a:solidFill>
                <a:latin typeface="HeliosCondCBold" pitchFamily="50" charset="-52"/>
              </a:rPr>
              <a:t>о</a:t>
            </a:r>
            <a:r>
              <a:rPr lang="ru-RU" sz="1800" b="1" dirty="0" smtClean="0">
                <a:solidFill>
                  <a:schemeClr val="bg1"/>
                </a:solidFill>
                <a:latin typeface="HeliosCondCBold" pitchFamily="50" charset="-52"/>
              </a:rPr>
              <a:t>с</a:t>
            </a:r>
            <a:r>
              <a:rPr lang="ru-RU" sz="1800" b="1" dirty="0" smtClean="0">
                <a:solidFill>
                  <a:srgbClr val="FF0000"/>
                </a:solidFill>
                <a:latin typeface="HeliosCondCBold" pitchFamily="50" charset="-52"/>
              </a:rPr>
              <a:t>м</a:t>
            </a:r>
            <a:r>
              <a:rPr lang="ru-RU" sz="1800" b="1" dirty="0" smtClean="0">
                <a:solidFill>
                  <a:schemeClr val="bg1"/>
                </a:solidFill>
                <a:latin typeface="HeliosCondCBold" pitchFamily="50" charset="-52"/>
              </a:rPr>
              <a:t>о</a:t>
            </a:r>
            <a:r>
              <a:rPr lang="ru-RU" sz="1800" b="1" dirty="0" smtClean="0">
                <a:solidFill>
                  <a:srgbClr val="FF0000"/>
                </a:solidFill>
                <a:latin typeface="HeliosCondCBold" pitchFamily="50" charset="-52"/>
              </a:rPr>
              <a:t>с</a:t>
            </a:r>
            <a:r>
              <a:rPr lang="ru-RU" sz="1800" b="1" dirty="0" smtClean="0">
                <a:solidFill>
                  <a:schemeClr val="bg1"/>
                </a:solidFill>
                <a:latin typeface="HeliosCondCBold" pitchFamily="50" charset="-52"/>
              </a:rPr>
              <a:t>е</a:t>
            </a:r>
            <a:endParaRPr lang="ru-RU" sz="1800" b="1" dirty="0">
              <a:solidFill>
                <a:schemeClr val="bg1"/>
              </a:solidFill>
              <a:latin typeface="HeliosCondCBold" pitchFamily="50" charset="-52"/>
            </a:endParaRPr>
          </a:p>
        </p:txBody>
      </p:sp>
      <p:pic>
        <p:nvPicPr>
          <p:cNvPr id="6" name="Picture 5" descr="C:\Users\m_fadl\AppData\Roaming\Skype\My Skype Received Files\WGL_PPT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62" y="709340"/>
            <a:ext cx="610878" cy="62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i_zhivica\Desktop\Киберспорт\Презентация Киберспорт\Картинки\imag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548" y="2013000"/>
            <a:ext cx="40410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11326" y="1789460"/>
            <a:ext cx="292735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800" i="1" dirty="0">
                <a:solidFill>
                  <a:schemeClr val="bg1"/>
                </a:solidFill>
              </a:rPr>
              <a:t>Высадка на луну. </a:t>
            </a:r>
            <a:endParaRPr lang="en-US" sz="800" i="1" dirty="0" smtClean="0">
              <a:solidFill>
                <a:schemeClr val="bg1"/>
              </a:solidFill>
            </a:endParaRPr>
          </a:p>
          <a:p>
            <a:r>
              <a:rPr lang="ru-RU" sz="800" i="1" dirty="0" smtClean="0">
                <a:solidFill>
                  <a:schemeClr val="bg1"/>
                </a:solidFill>
              </a:rPr>
              <a:t>Маленький </a:t>
            </a:r>
            <a:r>
              <a:rPr lang="ru-RU" sz="800" i="1" dirty="0">
                <a:solidFill>
                  <a:schemeClr val="bg1"/>
                </a:solidFill>
              </a:rPr>
              <a:t>шаг для пиарщика</a:t>
            </a:r>
            <a:r>
              <a:rPr lang="ru-RU" sz="800" i="1" dirty="0" smtClean="0">
                <a:solidFill>
                  <a:schemeClr val="bg1"/>
                </a:solidFill>
              </a:rPr>
              <a:t>,</a:t>
            </a:r>
            <a:endParaRPr lang="en-US" sz="800" i="1" dirty="0" smtClean="0">
              <a:solidFill>
                <a:schemeClr val="bg1"/>
              </a:solidFill>
            </a:endParaRPr>
          </a:p>
          <a:p>
            <a:r>
              <a:rPr lang="ru-RU" sz="800" i="1" dirty="0" smtClean="0">
                <a:solidFill>
                  <a:schemeClr val="bg1"/>
                </a:solidFill>
              </a:rPr>
              <a:t>большой </a:t>
            </a:r>
            <a:r>
              <a:rPr lang="ru-RU" sz="800" i="1" dirty="0">
                <a:solidFill>
                  <a:schemeClr val="bg1"/>
                </a:solidFill>
              </a:rPr>
              <a:t>скачок для </a:t>
            </a:r>
            <a:r>
              <a:rPr lang="en-US" sz="800" i="1" dirty="0" smtClean="0">
                <a:solidFill>
                  <a:schemeClr val="bg1"/>
                </a:solidFill>
              </a:rPr>
              <a:t>eSports</a:t>
            </a:r>
            <a:r>
              <a:rPr lang="ru-RU" sz="800" i="1" dirty="0" smtClean="0">
                <a:solidFill>
                  <a:schemeClr val="bg1"/>
                </a:solidFill>
              </a:rPr>
              <a:t>. </a:t>
            </a:r>
            <a:endParaRPr lang="ru-RU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4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Works\ROMI Con_ppt\preview\slaid_plashka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6"/>
            <a:ext cx="5854700" cy="329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_zhivica\Desktop\Киберспорт\Презентация Киберспорт\Картинки\5634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825" y="1542302"/>
            <a:ext cx="1103116" cy="125527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i_zhivica\Desktop\Киберспорт\Презентация Киберспорт\Картинки\5463635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302" y="194400"/>
            <a:ext cx="1743608" cy="260317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i_zhivica\Desktop\Киберспорт\Презентация Киберспорт\Картинки\2345423524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67" y="1542302"/>
            <a:ext cx="945471" cy="125527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i_zhivica\Desktop\Киберспорт\Презентация Киберспорт\Картинки\5634656574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67" y="194399"/>
            <a:ext cx="2113797" cy="124319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2941588"/>
            <a:ext cx="5854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ЛУЧШИЕ ПУБЛИКАЦИИ</a:t>
            </a:r>
            <a:endParaRPr lang="ru-RU" sz="1400" b="1" dirty="0"/>
          </a:p>
        </p:txBody>
      </p:sp>
      <p:pic>
        <p:nvPicPr>
          <p:cNvPr id="2" name="Picture 2" descr="C:\Users\i_zhivica\Desktop\Киберспорт\Презентация Киберспорт\Картинки\132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361" y="194399"/>
            <a:ext cx="1432302" cy="260317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3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Works\ROMI Con_ppt\preview\slaid_plashka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86"/>
            <a:ext cx="5854700" cy="329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9038" y="501541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Медиа присутствие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53934" y="598370"/>
            <a:ext cx="8902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Рост</a:t>
            </a:r>
            <a:r>
              <a:rPr lang="en-US" b="1" dirty="0" smtClean="0">
                <a:solidFill>
                  <a:srgbClr val="FF0000"/>
                </a:solidFill>
              </a:rPr>
              <a:t> 113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%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1777" y="1926143"/>
            <a:ext cx="10024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Публикации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61125" y="1926144"/>
            <a:ext cx="8902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Рост </a:t>
            </a:r>
            <a:r>
              <a:rPr lang="en-US" b="1" dirty="0" smtClean="0">
                <a:solidFill>
                  <a:srgbClr val="FF0000"/>
                </a:solidFill>
              </a:rPr>
              <a:t>175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%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8541269"/>
              </p:ext>
            </p:extLst>
          </p:nvPr>
        </p:nvGraphicFramePr>
        <p:xfrm>
          <a:off x="774301" y="1501428"/>
          <a:ext cx="4678856" cy="1378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5277895"/>
              </p:ext>
            </p:extLst>
          </p:nvPr>
        </p:nvGraphicFramePr>
        <p:xfrm>
          <a:off x="741717" y="61268"/>
          <a:ext cx="4727549" cy="1501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-1" y="2941588"/>
            <a:ext cx="58547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АНАЛИТИКА 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49264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Works\ROMI Con_ppt\preview\slaid_plashka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86"/>
            <a:ext cx="5854700" cy="329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Works\ROMI Con_ppt\preview\slaid_plashka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5865814" cy="330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7846" y="177734"/>
            <a:ext cx="73930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59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Медиа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90743" y="138263"/>
            <a:ext cx="67678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4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C</a:t>
            </a:r>
            <a:r>
              <a:rPr lang="ru-RU" b="1" dirty="0" err="1" smtClean="0">
                <a:solidFill>
                  <a:schemeClr val="bg1"/>
                </a:solidFill>
              </a:rPr>
              <a:t>траны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6758" y="1213396"/>
            <a:ext cx="864096" cy="151216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458114" y="300844"/>
            <a:ext cx="30243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Grand Final</a:t>
            </a:r>
            <a:r>
              <a:rPr lang="ru-RU" sz="1400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Wargaming.net </a:t>
            </a:r>
            <a:r>
              <a:rPr lang="ru-RU" sz="1400" dirty="0" err="1">
                <a:solidFill>
                  <a:schemeClr val="bg1"/>
                </a:solidFill>
              </a:rPr>
              <a:t>League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Warsaw</a:t>
            </a:r>
            <a:r>
              <a:rPr lang="ru-RU" sz="1400" dirty="0" smtClean="0">
                <a:solidFill>
                  <a:schemeClr val="bg1"/>
                </a:solidFill>
              </a:rPr>
              <a:t>,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2015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6446" y="1273728"/>
            <a:ext cx="1080120" cy="17835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TV</a:t>
            </a:r>
            <a:r>
              <a:rPr lang="ru-RU" sz="1000" dirty="0" smtClean="0"/>
              <a:t>/</a:t>
            </a:r>
            <a:r>
              <a:rPr lang="en-US" sz="1000" dirty="0" smtClean="0"/>
              <a:t>Radio</a:t>
            </a:r>
            <a:endParaRPr lang="ru-RU" sz="1000" dirty="0"/>
          </a:p>
        </p:txBody>
      </p:sp>
      <p:sp>
        <p:nvSpPr>
          <p:cNvPr id="9" name="Rectangle 8"/>
          <p:cNvSpPr/>
          <p:nvPr/>
        </p:nvSpPr>
        <p:spPr>
          <a:xfrm>
            <a:off x="1402394" y="1213396"/>
            <a:ext cx="864096" cy="151216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292082" y="1273728"/>
            <a:ext cx="1080120" cy="17835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General </a:t>
            </a:r>
            <a:r>
              <a:rPr lang="en-US" sz="1000" dirty="0" smtClean="0"/>
              <a:t>Interest</a:t>
            </a:r>
            <a:endParaRPr lang="ru-RU" sz="1000" dirty="0"/>
          </a:p>
        </p:txBody>
      </p:sp>
      <p:sp>
        <p:nvSpPr>
          <p:cNvPr id="11" name="Rectangle 10"/>
          <p:cNvSpPr/>
          <p:nvPr/>
        </p:nvSpPr>
        <p:spPr>
          <a:xfrm>
            <a:off x="2503351" y="1213396"/>
            <a:ext cx="864096" cy="151216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2397907" y="1273728"/>
            <a:ext cx="1080120" cy="17835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Lifestyle \ IT</a:t>
            </a:r>
            <a:endParaRPr lang="ru-RU" sz="1000" dirty="0"/>
          </a:p>
        </p:txBody>
      </p:sp>
      <p:sp>
        <p:nvSpPr>
          <p:cNvPr id="13" name="Rectangle 12"/>
          <p:cNvSpPr/>
          <p:nvPr/>
        </p:nvSpPr>
        <p:spPr>
          <a:xfrm>
            <a:off x="3618354" y="1213396"/>
            <a:ext cx="864096" cy="151216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3508042" y="1273728"/>
            <a:ext cx="1080120" cy="17835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Sport </a:t>
            </a:r>
            <a:endParaRPr lang="ru-RU" sz="1000" dirty="0"/>
          </a:p>
        </p:txBody>
      </p:sp>
      <p:sp>
        <p:nvSpPr>
          <p:cNvPr id="15" name="Rectangle 14"/>
          <p:cNvSpPr/>
          <p:nvPr/>
        </p:nvSpPr>
        <p:spPr>
          <a:xfrm>
            <a:off x="4725250" y="1211230"/>
            <a:ext cx="864096" cy="151433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4617238" y="1273727"/>
            <a:ext cx="1080120" cy="17835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Gaming</a:t>
            </a:r>
            <a:endParaRPr lang="ru-RU" sz="1000" dirty="0"/>
          </a:p>
        </p:txBody>
      </p:sp>
      <p:pic>
        <p:nvPicPr>
          <p:cNvPr id="17" name="Picture 9" descr="C:\Users\i_zhivica\Desktop\Logoes\скачанные файлы (1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24" y="1495685"/>
            <a:ext cx="369634" cy="36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C:\Users\i_zhivica\Desktop\Logoes\скачанные файлы (1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52" y="1893201"/>
            <a:ext cx="369634" cy="36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2" descr="C:\Users\i_zhivica\Desktop\Logoes\imag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57" y="2127114"/>
            <a:ext cx="448410" cy="29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C:\Users\i_zhivica\Desktop\Logoes\скачанные файлы (16)ds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29" y="1527846"/>
            <a:ext cx="674946" cy="33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 descr="C:\Users\i_zhivica\Desktop\Logoes\скачанные файлы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828" y="1942167"/>
            <a:ext cx="677148" cy="34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6" descr="C:\Users\i_zhivica\Desktop\Logoes\скачанные файлы (1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798" y="1520389"/>
            <a:ext cx="441004" cy="22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5" descr="C:\Users\i_zhivica\Desktop\Logoes\скачанные файлы (1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080" y="1501762"/>
            <a:ext cx="579969" cy="19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2" descr="C:\Users\i_zhivica\Desktop\Logoes\скачанные файлы (5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588" y="1740891"/>
            <a:ext cx="542997" cy="11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4" descr="C:\Users\i_zhivica\Desktop\Киберспорт\Презентация Киберспорт\Картинки\скачанные файлы (8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67" y="1870261"/>
            <a:ext cx="489237" cy="17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4" descr="C:\Users\i_zhivica\Desktop\Logoes\скачанные файлы (6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239" y="1529685"/>
            <a:ext cx="462367" cy="16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1" descr="C:\Users\i_zhivica\Desktop\Logoes\скачанные файлы (4)3243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804" y="1875374"/>
            <a:ext cx="263063" cy="26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4" descr="C:\Users\i_zhivica\Desktop\Logoes\скачdfd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311" y="1764529"/>
            <a:ext cx="240194" cy="24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3" descr="C:\Users\i_zhivica\Desktop\Logoes\images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804" y="2145052"/>
            <a:ext cx="263064" cy="26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C:\Users\i_zhivica\Desktop\Logoes\скачанные файлы (8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770" y="1520964"/>
            <a:ext cx="347339" cy="26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1" descr="C:\Users\i_zhivica\Desktop\Logoes\images (1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016" y="1675467"/>
            <a:ext cx="493410" cy="18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i_zhivica\Desktop\Logoes\скачанные файлы (2)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0" y="2013430"/>
            <a:ext cx="312341" cy="23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C:\Users\i_zhivica\Desktop\Logoes\скачанные файлы (8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804" y="2419856"/>
            <a:ext cx="263064" cy="26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C:\Users\i_zhivica\Desktop\Logoes\images (2)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906" y="2247685"/>
            <a:ext cx="268277" cy="2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5" descr="C:\Users\i_zhivica\Desktop\Киберспорт\Презентация Киберспорт\Картинки\скачанные файлы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311" y="2515963"/>
            <a:ext cx="245817" cy="13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-11114" y="2953822"/>
            <a:ext cx="58658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190</a:t>
            </a:r>
            <a:r>
              <a:rPr lang="ru-RU" sz="1400" b="1" dirty="0" smtClean="0"/>
              <a:t>+ ПУБЛИКАЦИЙ</a:t>
            </a:r>
            <a:endParaRPr lang="ru-RU" sz="1400" b="1" dirty="0"/>
          </a:p>
        </p:txBody>
      </p:sp>
      <p:pic>
        <p:nvPicPr>
          <p:cNvPr id="49" name="Picture 35" descr="C:\Users\i_zhivica\Desktop\Warsaw\скачанные файлы (12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57" y="1495685"/>
            <a:ext cx="446270" cy="3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1" descr="C:\Users\i_zhivica\Desktop\Warsaw\apple-touch-icon-114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3" y="1809576"/>
            <a:ext cx="312114" cy="31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4" descr="C:\Users\i_zhivica\Desktop\Warsaw\скачанные файлы (15)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07" y="2486265"/>
            <a:ext cx="650012" cy="19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Users\i_zhivica\Desktop\Warsaw\content_____24_3_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24" y="2268461"/>
            <a:ext cx="263445" cy="26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C:\Users\i_zhivica\Desktop\Warsaw\images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062" y="2525352"/>
            <a:ext cx="484183" cy="16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2" descr="C:\Users\i_zhivica\Desktop\Warsaw\скачанные файлы (7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246" y="2381823"/>
            <a:ext cx="245100" cy="32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2" descr="C:\Users\i_zhivica\Desktop\Warsaw\скачанные файлы (5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477" y="2352527"/>
            <a:ext cx="505355" cy="11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7" descr="C:\Users\i_zhivica\Desktop\Warsaw\скачанные файлы (2)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83" y="1901693"/>
            <a:ext cx="316466" cy="21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5" descr="C:\Users\i_zhivica\Desktop\Warsaw\logo_nm2.gif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226" y="2130558"/>
            <a:ext cx="270494" cy="21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" descr="C:\Users\i_zhivica\Desktop\Warsaw\85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633" y="2153751"/>
            <a:ext cx="531272" cy="17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4" descr="C:\Users\i_zhivica\Desktop\Warsaw\скачанные файлы (7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500" y="2064549"/>
            <a:ext cx="507332" cy="9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" descr="C:\Users\i_zhivica\Desktop\Warsaw\скачанные файлы.jp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477" y="1945506"/>
            <a:ext cx="545769" cy="12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37" descr="C:\Users\i_zhivica\Desktop\Warsaw\maxim_online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341" y="2032831"/>
            <a:ext cx="475527" cy="35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33" descr="C:\Users\i_zhivica\Desktop\Warsaw\скачанные файлы (10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869" y="2356259"/>
            <a:ext cx="520433" cy="16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32" descr="C:\Users\i_zhivica\Desktop\Warsaw\скачанные файлы (11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83" y="2524780"/>
            <a:ext cx="187263" cy="18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C:\Users\i_zhivica\Desktop\Warsaw\скачанные файлы (2)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833" y="1507923"/>
            <a:ext cx="234844" cy="23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7" descr="C:\Users\i_zhivica\Desktop\Warsaw\скачанные файлы (2).jp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083" y="1684650"/>
            <a:ext cx="183426" cy="20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31" descr="C:\Users\i_zhivica\Desktop\Warsaw\скачанные файлы (14).jp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045" y="1746997"/>
            <a:ext cx="523181" cy="11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C:\Users\i_zhivica\Desktop\Warsaw\logo.gif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179" y="1491929"/>
            <a:ext cx="819336" cy="8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8" descr="C:\Users\i_zhivica\Desktop\Warsaw\скачанные файлы (11).jp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454" y="2314851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91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Works\ROMI Con_ppt\preview\slaid_plashka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86"/>
            <a:ext cx="5854700" cy="329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497" y="1506151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3737124"/>
              </p:ext>
            </p:extLst>
          </p:nvPr>
        </p:nvGraphicFramePr>
        <p:xfrm>
          <a:off x="623094" y="61268"/>
          <a:ext cx="4536504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7449095"/>
              </p:ext>
            </p:extLst>
          </p:nvPr>
        </p:nvGraphicFramePr>
        <p:xfrm>
          <a:off x="551086" y="1506150"/>
          <a:ext cx="4608512" cy="1348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/>
          <p:cNvSpPr/>
          <p:nvPr/>
        </p:nvSpPr>
        <p:spPr>
          <a:xfrm>
            <a:off x="32820" y="493316"/>
            <a:ext cx="1310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Медиа присутствие</a:t>
            </a:r>
          </a:p>
        </p:txBody>
      </p:sp>
      <p:sp>
        <p:nvSpPr>
          <p:cNvPr id="7" name="Rectangle 6"/>
          <p:cNvSpPr/>
          <p:nvPr/>
        </p:nvSpPr>
        <p:spPr>
          <a:xfrm>
            <a:off x="191046" y="2005484"/>
            <a:ext cx="10024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Публикации</a:t>
            </a:r>
          </a:p>
        </p:txBody>
      </p:sp>
      <p:sp>
        <p:nvSpPr>
          <p:cNvPr id="8" name="Rectangle 7"/>
          <p:cNvSpPr/>
          <p:nvPr/>
        </p:nvSpPr>
        <p:spPr>
          <a:xfrm>
            <a:off x="4878105" y="585648"/>
            <a:ext cx="7331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Рост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7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%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99559" y="2005484"/>
            <a:ext cx="8902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Рост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3</a:t>
            </a:r>
            <a:r>
              <a:rPr lang="ru-RU" b="1" dirty="0" smtClean="0">
                <a:solidFill>
                  <a:srgbClr val="FF0000"/>
                </a:solidFill>
              </a:rPr>
              <a:t>09 </a:t>
            </a:r>
            <a:r>
              <a:rPr lang="en-US" b="1" dirty="0">
                <a:solidFill>
                  <a:srgbClr val="FF0000"/>
                </a:solidFill>
              </a:rPr>
              <a:t>%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941588"/>
            <a:ext cx="5854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АНАЛИТИКА 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89945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Works\ROMI Con_ppt\preview\slaid_plashka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6"/>
            <a:ext cx="5854700" cy="329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i_zhivica\Desktop\Warsaw\Финал компьютерной игры World of Tanks прошел в Варшаве   Телеканал 3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598" y="177904"/>
            <a:ext cx="1425994" cy="115212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:\Users\i_zhivica\Desktop\Warsaw\11113789_662155303916371_4280853536195468289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45" y="1547832"/>
            <a:ext cx="1681341" cy="116341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C:\Users\i_zhivica\Desktop\Warsaw\Скриншот 2015-05-08 13.30.2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262" y="1548768"/>
            <a:ext cx="1149746" cy="1162479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 descr="C:\Users\i_zhivica\Desktop\Warsaw\Скриншот 2015-05-08 13.21.4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45" y="205284"/>
            <a:ext cx="1367475" cy="116341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Users\i_zhivica\Desktop\Warsaw\Россияне стали чемпионами мира по World of Tanks  Игры  Культура  Lenta.ru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435" y="202813"/>
            <a:ext cx="1349830" cy="115212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7" descr="C:\Users\i_zhivica\Desktop\Warsaw\Российско украинская команда выиграла чемпионат мира по World of Tanks — Российская газет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889" y="1548768"/>
            <a:ext cx="2194703" cy="118808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944962"/>
            <a:ext cx="5854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ЛУЧШИЕ ПУБЛИКАЦИИ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00722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Works\ROMI Con_ppt\preview\slaid_plashka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5865814" cy="330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7846" y="177734"/>
            <a:ext cx="73930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23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Медиа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90742" y="138263"/>
            <a:ext cx="67678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3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C</a:t>
            </a:r>
            <a:r>
              <a:rPr lang="ru-RU" b="1" dirty="0" err="1" smtClean="0">
                <a:solidFill>
                  <a:schemeClr val="bg1"/>
                </a:solidFill>
              </a:rPr>
              <a:t>траны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6758" y="1213396"/>
            <a:ext cx="864096" cy="151216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811709" y="362400"/>
            <a:ext cx="21237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Continental </a:t>
            </a:r>
            <a:r>
              <a:rPr lang="en-US" sz="1400" dirty="0" smtClean="0">
                <a:solidFill>
                  <a:schemeClr val="bg1"/>
                </a:solidFill>
              </a:rPr>
              <a:t>Rumble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Poznan, </a:t>
            </a:r>
            <a:r>
              <a:rPr lang="en-US" sz="1400" dirty="0">
                <a:solidFill>
                  <a:schemeClr val="bg1"/>
                </a:solidFill>
              </a:rPr>
              <a:t>201</a:t>
            </a:r>
            <a:r>
              <a:rPr lang="ru-RU" sz="1400" dirty="0">
                <a:solidFill>
                  <a:schemeClr val="bg1"/>
                </a:solidFill>
              </a:rPr>
              <a:t>5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6446" y="1273728"/>
            <a:ext cx="1080120" cy="17835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TV</a:t>
            </a:r>
            <a:endParaRPr lang="ru-RU" sz="1000" dirty="0"/>
          </a:p>
        </p:txBody>
      </p:sp>
      <p:sp>
        <p:nvSpPr>
          <p:cNvPr id="30" name="Rectangle 29"/>
          <p:cNvSpPr/>
          <p:nvPr/>
        </p:nvSpPr>
        <p:spPr>
          <a:xfrm>
            <a:off x="1402394" y="1213396"/>
            <a:ext cx="864096" cy="151216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Rectangle 30"/>
          <p:cNvSpPr/>
          <p:nvPr/>
        </p:nvSpPr>
        <p:spPr>
          <a:xfrm>
            <a:off x="1292082" y="1273728"/>
            <a:ext cx="1080120" cy="17835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General </a:t>
            </a:r>
            <a:r>
              <a:rPr lang="en-US" sz="1000" dirty="0" smtClean="0"/>
              <a:t>Interest</a:t>
            </a:r>
            <a:endParaRPr lang="ru-RU" sz="1000" dirty="0"/>
          </a:p>
        </p:txBody>
      </p:sp>
      <p:sp>
        <p:nvSpPr>
          <p:cNvPr id="32" name="Rectangle 31"/>
          <p:cNvSpPr/>
          <p:nvPr/>
        </p:nvSpPr>
        <p:spPr>
          <a:xfrm>
            <a:off x="2503351" y="1213396"/>
            <a:ext cx="864096" cy="151216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2397907" y="1273728"/>
            <a:ext cx="1080120" cy="17835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Lifestyle \ IT</a:t>
            </a:r>
            <a:endParaRPr lang="ru-RU" sz="1000" dirty="0"/>
          </a:p>
        </p:txBody>
      </p:sp>
      <p:sp>
        <p:nvSpPr>
          <p:cNvPr id="34" name="Rectangle 33"/>
          <p:cNvSpPr/>
          <p:nvPr/>
        </p:nvSpPr>
        <p:spPr>
          <a:xfrm>
            <a:off x="3618354" y="1213396"/>
            <a:ext cx="864096" cy="151216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Rectangle 34"/>
          <p:cNvSpPr/>
          <p:nvPr/>
        </p:nvSpPr>
        <p:spPr>
          <a:xfrm>
            <a:off x="3508042" y="1273728"/>
            <a:ext cx="1080120" cy="17835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Sport </a:t>
            </a:r>
            <a:endParaRPr lang="ru-RU" sz="1000" dirty="0"/>
          </a:p>
        </p:txBody>
      </p:sp>
      <p:sp>
        <p:nvSpPr>
          <p:cNvPr id="36" name="Rectangle 35"/>
          <p:cNvSpPr/>
          <p:nvPr/>
        </p:nvSpPr>
        <p:spPr>
          <a:xfrm>
            <a:off x="4725250" y="1211230"/>
            <a:ext cx="864096" cy="151433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4617238" y="1273727"/>
            <a:ext cx="1080120" cy="17835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Gaming</a:t>
            </a:r>
            <a:endParaRPr lang="ru-RU" sz="1000" dirty="0"/>
          </a:p>
        </p:txBody>
      </p:sp>
      <p:pic>
        <p:nvPicPr>
          <p:cNvPr id="39" name="Picture 10" descr="C:\Users\i_zhivica\Desktop\Logoes\скачанные файлы (1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60" y="1576451"/>
            <a:ext cx="444091" cy="44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C:\Users\i_zhivica\Desktop\Logoes\скачанные файлы (16)ds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29" y="1527846"/>
            <a:ext cx="674946" cy="33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3" descr="C:\Users\i_zhivica\Desktop\Logoes\скачанные файлы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828" y="1942167"/>
            <a:ext cx="677148" cy="34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7" descr="C:\Users\i_zhivica\Desktop\Logoes\digital-tp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526" y="1828022"/>
            <a:ext cx="417926" cy="25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i_zhivica\Desktop\Киберспорт\Презентация Киберспорт\Картинки\скачанные файлы (2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162" y="1608633"/>
            <a:ext cx="458653" cy="11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i_zhivica\Desktop\Киберспорт\Презентация Киберспорт\Картинки\скачанные файлы (8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555" y="1872536"/>
            <a:ext cx="588478" cy="2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4" descr="C:\Users\i_zhivica\Desktop\Logoes\скачанные файлы (6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239" y="1529685"/>
            <a:ext cx="462367" cy="16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31" descr="C:\Users\i_zhivica\Desktop\Logoes\скачанные файлы (4)3243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804" y="1875374"/>
            <a:ext cx="263063" cy="26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3" descr="C:\Users\i_zhivica\Desktop\Logoes\image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804" y="2145052"/>
            <a:ext cx="263064" cy="26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C:\Users\i_zhivica\Desktop\Logoes\скачанные файлы (8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770" y="1506054"/>
            <a:ext cx="347339" cy="26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1" descr="C:\Users\i_zhivica\Desktop\Logoes\images (1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016" y="1675467"/>
            <a:ext cx="493410" cy="18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C:\Users\i_zhivica\Desktop\Logoes\скачанные файлы (2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072" y="1770365"/>
            <a:ext cx="312341" cy="23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C:\Users\i_zhivica\Desktop\Logoes\images (2)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300" y="2000834"/>
            <a:ext cx="268277" cy="2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i_zhivica\Desktop\Киберспорт\Презентация Киберспорт\Картинки\скачанные файлы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360" y="2260685"/>
            <a:ext cx="245817" cy="13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-11114" y="2947762"/>
            <a:ext cx="58658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50</a:t>
            </a:r>
            <a:r>
              <a:rPr lang="ru-RU" sz="1400" b="1" dirty="0" smtClean="0"/>
              <a:t>+ ПУБЛИКАЦИЙ</a:t>
            </a:r>
            <a:endParaRPr lang="ru-RU" sz="1400" b="1" dirty="0"/>
          </a:p>
        </p:txBody>
      </p:sp>
      <p:pic>
        <p:nvPicPr>
          <p:cNvPr id="49" name="Picture 35" descr="C:\Users\i_zhivica\Desktop\Warsaw\скачанные файлы (12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63" y="2082412"/>
            <a:ext cx="657483" cy="49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i_zhivica\Desktop\Киберспорт\Презентация Киберспорт\Картинки\New folder\metro_logo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442" y="2188740"/>
            <a:ext cx="450373" cy="27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i_zhivica\Desktop\Киберспорт\Презентация Киберспорт\Картинки\New folder\скачанные файлы (1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559" y="2435251"/>
            <a:ext cx="767085" cy="11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i_zhivica\Desktop\Киберспорт\Презентация Киберспорт\Картинки\New folder\скачанные файлы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93" y="2040430"/>
            <a:ext cx="424345" cy="42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i_zhivica\Desktop\Киберспорт\Презентация Киберспорт\Картинки\New folder\logo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679" y="1572958"/>
            <a:ext cx="706575" cy="20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i_zhivica\Desktop\Киберспорт\Презентация Киберспорт\Картинки\New folder\logo-big-2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405" y="2437315"/>
            <a:ext cx="2190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i_zhivica\Desktop\Киберспорт\Презентация Киберспорт\Картинки\New folder\скачанные файлы (2)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512" y="2408116"/>
            <a:ext cx="380563" cy="26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49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Works\ROMI Con_ppt\preview\slaid_plashka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86"/>
            <a:ext cx="5854700" cy="329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" y="2941587"/>
            <a:ext cx="58546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ПОЧЕМУ У </a:t>
            </a:r>
            <a:r>
              <a:rPr lang="en-US" sz="1400" b="1" dirty="0" smtClean="0"/>
              <a:t>WG ESPORTS</a:t>
            </a:r>
            <a:r>
              <a:rPr lang="ru-RU" sz="1400" b="1" dirty="0" smtClean="0"/>
              <a:t> ЕСТЬ БУДУЩЕЕ?</a:t>
            </a:r>
            <a:endParaRPr lang="ru-RU" sz="1400" b="1" dirty="0"/>
          </a:p>
        </p:txBody>
      </p:sp>
      <p:pic>
        <p:nvPicPr>
          <p:cNvPr id="4" name="Picture 4" descr="C:\Users\i_zhivica\Desktop\Киберспорт\Презентация Киберспорт\Картинки\13213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382" y="251892"/>
            <a:ext cx="1944216" cy="175465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i_zhivica\Desktop\Киберспорт\Презентация Киберспорт\Картинки\132132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4" y="133276"/>
            <a:ext cx="2736304" cy="238301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i_zhivica\Desktop\Киберспорт\Презентация Киберспорт\Картинки\132132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270" y="1285404"/>
            <a:ext cx="1668604" cy="155992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74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Works\ROMI Con_ppt\preview\slaid_plashka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86"/>
            <a:ext cx="5854700" cy="329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" y="2941588"/>
            <a:ext cx="58546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ТРЕНД ГОДА:</a:t>
            </a:r>
            <a:r>
              <a:rPr lang="en-US" sz="1400" b="1" dirty="0" smtClean="0"/>
              <a:t> ESPORTS</a:t>
            </a:r>
            <a:r>
              <a:rPr lang="ru-RU" sz="1400" b="1" dirty="0" smtClean="0"/>
              <a:t> РАЗДЕЛЫ НА</a:t>
            </a:r>
            <a:r>
              <a:rPr lang="en-US" sz="1400" b="1" dirty="0" smtClean="0"/>
              <a:t> </a:t>
            </a:r>
            <a:r>
              <a:rPr lang="ru-RU" sz="1400" b="1" dirty="0" smtClean="0"/>
              <a:t>СПОРТИВНЫХ РЕСУРСАХ </a:t>
            </a:r>
            <a:endParaRPr lang="ru-RU" sz="1400" b="1" dirty="0"/>
          </a:p>
        </p:txBody>
      </p:sp>
      <p:pic>
        <p:nvPicPr>
          <p:cNvPr id="4" name="Picture 2" descr="C:\Users\i_zhivica\Desktop\Киберспорт\Презентация Киберспорт\Картинки\13213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54" y="133276"/>
            <a:ext cx="2095051" cy="174701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i_zhivica\Desktop\Киберспорт\Презентация Киберспорт\Картинки\132132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84" y="1141388"/>
            <a:ext cx="2600078" cy="163373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i_zhivica\Desktop\Киберспорт\Презентация Киберспорт\Картинки\132132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477" y="129228"/>
            <a:ext cx="1620239" cy="245630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i_zhivica\Desktop\Киберспорт\Презентация Киберспорт\Картинки\New folder\sddefault_liv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661" y="129228"/>
            <a:ext cx="1154073" cy="86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19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Works\ROMI Con_ppt\preview\slaid_plashka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7"/>
            <a:ext cx="5854701" cy="329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i_zhivica\Desktop\Киберспорт\Презентация Киберспорт\Картинки\11232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8" y="133276"/>
            <a:ext cx="3488069" cy="158417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i_zhivica\Desktop\Киберспорт\Презентация Киберспорт\Картинки\12045600_1180606948637835_7706802101876255506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693" y="1529065"/>
            <a:ext cx="1690142" cy="126760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i_zhivica\Desktop\Киберспорт\Презентация Киберспорт\Картинки\11232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8" y="1789460"/>
            <a:ext cx="1655662" cy="102020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i_zhivica\Desktop\Киберспорт\Презентация Киберспорт\Картинки\112321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646" y="133275"/>
            <a:ext cx="1676236" cy="93610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i_zhivica\Desktop\Киберспорт\Презентация Киберспорт\Картинки\112321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286" y="1795450"/>
            <a:ext cx="1007030" cy="101421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" y="2949295"/>
            <a:ext cx="5854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ЛИДЕРЫ МНЕНИЙ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54131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Works\ROMI Con_ppt\preview\slaid_plashka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854700" cy="329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i_zhivica\Desktop\Киберспорт\Презентация Киберспорт\Картинки\132132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925" y="650906"/>
            <a:ext cx="2490082" cy="208556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i_zhivica\Desktop\Киберспорт\Презентация Киберспорт\Картинки\132132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270" y="118813"/>
            <a:ext cx="1914480" cy="996509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i_zhivica\Desktop\Киберспорт\Презентация Киберспорт\Картинки\132132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38" y="118813"/>
            <a:ext cx="1977331" cy="260675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952555"/>
            <a:ext cx="58546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ВАША РАБОТА БУДЕТ ЗАМЕЧЕНА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09440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Works\ROMI Con_ppt\preview\slaid_plashka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54700" cy="329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1046" y="205284"/>
            <a:ext cx="547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Спорт </a:t>
            </a:r>
            <a:r>
              <a:rPr lang="ru-RU" dirty="0" smtClean="0">
                <a:solidFill>
                  <a:schemeClr val="bg1"/>
                </a:solidFill>
              </a:rPr>
              <a:t>(от </a:t>
            </a:r>
            <a:r>
              <a:rPr lang="ru-RU" dirty="0" err="1" smtClean="0">
                <a:solidFill>
                  <a:schemeClr val="bg1"/>
                </a:solidFill>
              </a:rPr>
              <a:t>старофранц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desport</a:t>
            </a:r>
            <a:r>
              <a:rPr lang="ru-RU" dirty="0" smtClean="0">
                <a:solidFill>
                  <a:schemeClr val="bg1"/>
                </a:solidFill>
              </a:rPr>
              <a:t> — «игра», «развлечение») - организованная по определённым правилам деятельность людей, состоящая в сопоставлении их физических или интеллектуальных способностей, а также подготовка к этой деятельности и межличностные отношения, возникающие в её процессе.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i_zhivica\Desktop\СR\1\12079463_1064212696930386_5577790813453953349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429420"/>
            <a:ext cx="44450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43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Works\ROMI Con_ppt\preview\slaid_plashka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854700" cy="329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i_zhivica\Desktop\Киберспорт\Презентация Киберспорт\Картинки\b0bc995fa430cfd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77" y="461625"/>
            <a:ext cx="2304255" cy="115212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i_zhivica\Desktop\Киберспорт\Презентация Киберспорт\Картинки\MFgCcV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043" y="1357412"/>
            <a:ext cx="2472200" cy="129790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952555"/>
            <a:ext cx="58546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ВАША РАБОТА БУДЕТ ЗАМЕЧЕНА</a:t>
            </a:r>
          </a:p>
        </p:txBody>
      </p:sp>
      <p:sp>
        <p:nvSpPr>
          <p:cNvPr id="7" name="Rectangle 6"/>
          <p:cNvSpPr/>
          <p:nvPr/>
        </p:nvSpPr>
        <p:spPr>
          <a:xfrm>
            <a:off x="849161" y="133276"/>
            <a:ext cx="15640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 года </a:t>
            </a:r>
            <a:r>
              <a:rPr lang="en-US" dirty="0" smtClean="0">
                <a:solidFill>
                  <a:schemeClr val="bg1"/>
                </a:solidFill>
              </a:rPr>
              <a:t>PR </a:t>
            </a:r>
            <a:r>
              <a:rPr lang="en-US" dirty="0" err="1" smtClean="0">
                <a:solidFill>
                  <a:schemeClr val="bg1"/>
                </a:solidFill>
              </a:rPr>
              <a:t>Wargaming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31914" y="998005"/>
            <a:ext cx="21824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ru-RU" dirty="0" smtClean="0">
                <a:solidFill>
                  <a:schemeClr val="bg1"/>
                </a:solidFill>
              </a:rPr>
              <a:t> год </a:t>
            </a:r>
            <a:r>
              <a:rPr lang="en-US" dirty="0">
                <a:solidFill>
                  <a:schemeClr val="bg1"/>
                </a:solidFill>
              </a:rPr>
              <a:t>PR </a:t>
            </a:r>
            <a:r>
              <a:rPr lang="en-US" dirty="0" smtClean="0">
                <a:solidFill>
                  <a:schemeClr val="bg1"/>
                </a:solidFill>
              </a:rPr>
              <a:t>Wargaming.net League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11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Works\ROMI Con_ppt\preview\slaid_plashka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854700" cy="329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i_zhivica\Desktop\Киберспорт\Презентация Киберспорт\Картинки\11232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698" y="592509"/>
            <a:ext cx="1731737" cy="1030969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8639" y="95984"/>
            <a:ext cx="237626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dirty="0" smtClean="0">
                <a:solidFill>
                  <a:schemeClr val="bg1"/>
                </a:solidFill>
              </a:rPr>
              <a:t>Скоро запустится круглосуточный телеканал </a:t>
            </a:r>
            <a:r>
              <a:rPr lang="ru-RU" dirty="0">
                <a:solidFill>
                  <a:schemeClr val="bg1"/>
                </a:solidFill>
              </a:rPr>
              <a:t>«</a:t>
            </a:r>
            <a:r>
              <a:rPr lang="en-US" dirty="0">
                <a:solidFill>
                  <a:schemeClr val="bg1"/>
                </a:solidFill>
              </a:rPr>
              <a:t>Game Show»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Picture 3" descr="C:\Users\i_zhivica\Desktop\Киберспорт\Презентация Киберспорт\Картинки\11232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09" y="595815"/>
            <a:ext cx="1261255" cy="102962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60256" y="96822"/>
            <a:ext cx="2570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Финал Чемпионата по </a:t>
            </a:r>
            <a:r>
              <a:rPr lang="ru-RU" dirty="0" err="1">
                <a:solidFill>
                  <a:schemeClr val="bg1"/>
                </a:solidFill>
              </a:rPr>
              <a:t>LoL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транслировался на телеканале 2х2 </a:t>
            </a:r>
            <a:r>
              <a:rPr lang="ru-RU" dirty="0">
                <a:solidFill>
                  <a:schemeClr val="bg1"/>
                </a:solidFill>
              </a:rPr>
              <a:t> </a:t>
            </a:r>
            <a:endParaRPr lang="ru-RU" cap="all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19438" y="995999"/>
            <a:ext cx="145200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" b="1" dirty="0">
              <a:solidFill>
                <a:schemeClr val="bg1"/>
              </a:solidFill>
            </a:endParaRPr>
          </a:p>
        </p:txBody>
      </p:sp>
      <p:pic>
        <p:nvPicPr>
          <p:cNvPr id="8" name="Picture 5" descr="C:\Users\i_zhivica\Desktop\Киберспорт\Презентация Киберспорт\Картинки\11232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262" y="2099627"/>
            <a:ext cx="1872208" cy="77010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607691" y="1634426"/>
            <a:ext cx="292735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>
                <a:solidFill>
                  <a:schemeClr val="bg1"/>
                </a:solidFill>
              </a:rPr>
              <a:t>Минск-Арена» примет финальный турнир </a:t>
            </a:r>
            <a:r>
              <a:rPr lang="ru-RU" dirty="0" smtClean="0">
                <a:solidFill>
                  <a:schemeClr val="bg1"/>
                </a:solidFill>
              </a:rPr>
              <a:t>по </a:t>
            </a:r>
            <a:r>
              <a:rPr lang="ru-RU" dirty="0" err="1">
                <a:solidFill>
                  <a:schemeClr val="bg1"/>
                </a:solidFill>
              </a:rPr>
              <a:t>Dota</a:t>
            </a:r>
            <a:r>
              <a:rPr lang="ru-RU" dirty="0">
                <a:solidFill>
                  <a:schemeClr val="bg1"/>
                </a:solidFill>
              </a:rPr>
              <a:t> 2</a:t>
            </a:r>
            <a:r>
              <a:rPr lang="ru-RU" dirty="0" smtClean="0">
                <a:solidFill>
                  <a:schemeClr val="bg1"/>
                </a:solidFill>
              </a:rPr>
              <a:t>, СS:GO</a:t>
            </a:r>
            <a:endParaRPr lang="ru-RU" dirty="0"/>
          </a:p>
        </p:txBody>
      </p:sp>
      <p:sp>
        <p:nvSpPr>
          <p:cNvPr id="2" name="Rectangle 1"/>
          <p:cNvSpPr/>
          <p:nvPr/>
        </p:nvSpPr>
        <p:spPr>
          <a:xfrm>
            <a:off x="4918" y="2952555"/>
            <a:ext cx="58497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ВАША РАБОТА БУДЕТ ЗАМЕЧЕНА</a:t>
            </a:r>
          </a:p>
        </p:txBody>
      </p:sp>
    </p:spTree>
    <p:extLst>
      <p:ext uri="{BB962C8B-B14F-4D97-AF65-F5344CB8AC3E}">
        <p14:creationId xmlns:p14="http://schemas.microsoft.com/office/powerpoint/2010/main" val="396997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Works\ROMI Con_ppt\preview\slaid_plashka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40"/>
            <a:ext cx="5867791" cy="330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1047" y="61268"/>
            <a:ext cx="5472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СМИ и телеканалы уловили тренд и готовы работать с </a:t>
            </a:r>
            <a:r>
              <a:rPr lang="en-US" dirty="0" smtClean="0">
                <a:solidFill>
                  <a:schemeClr val="bg1"/>
                </a:solidFill>
              </a:rPr>
              <a:t>eSports</a:t>
            </a:r>
            <a:r>
              <a:rPr lang="ru-RU" dirty="0" smtClean="0">
                <a:solidFill>
                  <a:schemeClr val="bg1"/>
                </a:solidFill>
              </a:rPr>
              <a:t> новостями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Важно быть </a:t>
            </a:r>
            <a:r>
              <a:rPr lang="ru-RU" dirty="0">
                <a:solidFill>
                  <a:schemeClr val="bg1"/>
                </a:solidFill>
              </a:rPr>
              <a:t>«рядом», когда </a:t>
            </a:r>
            <a:r>
              <a:rPr lang="en-US" dirty="0">
                <a:solidFill>
                  <a:schemeClr val="bg1"/>
                </a:solidFill>
              </a:rPr>
              <a:t>eSports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«выйдет на орбиту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Больше инициативы и индивидуального внимания к коллегам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i_zhivica\Desktop\СR\1\12106761_1064214863596836_400871383468583076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49" y="1357412"/>
            <a:ext cx="4572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" y="2941587"/>
            <a:ext cx="58547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В</a:t>
            </a:r>
            <a:r>
              <a:rPr lang="ru-RU" sz="1400" b="1" dirty="0" smtClean="0"/>
              <a:t>ЫВОДЫ ПО РАБОТЕ С МАСС МЕДИА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30659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Works\ROMI Con_ppt\preview\slaid_plashka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854700" cy="329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3339" y="77471"/>
            <a:ext cx="54726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eSports </a:t>
            </a:r>
            <a:r>
              <a:rPr lang="ru-RU" dirty="0">
                <a:solidFill>
                  <a:schemeClr val="bg1"/>
                </a:solidFill>
              </a:rPr>
              <a:t>нуждается в профессиональных </a:t>
            </a:r>
            <a:r>
              <a:rPr lang="ru-RU" dirty="0" smtClean="0">
                <a:solidFill>
                  <a:schemeClr val="bg1"/>
                </a:solidFill>
              </a:rPr>
              <a:t>менеджерах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eSports </a:t>
            </a:r>
            <a:r>
              <a:rPr lang="ru-RU" dirty="0" smtClean="0">
                <a:solidFill>
                  <a:schemeClr val="bg1"/>
                </a:solidFill>
              </a:rPr>
              <a:t>должен приносить удовольствие от просмотра (шоу)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eSports </a:t>
            </a:r>
            <a:r>
              <a:rPr lang="ru-RU" dirty="0">
                <a:solidFill>
                  <a:schemeClr val="bg1"/>
                </a:solidFill>
              </a:rPr>
              <a:t>должен стать </a:t>
            </a:r>
            <a:r>
              <a:rPr lang="ru-RU" dirty="0" smtClean="0">
                <a:solidFill>
                  <a:schemeClr val="bg1"/>
                </a:solidFill>
              </a:rPr>
              <a:t>доступным и понятным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" y="2941587"/>
            <a:ext cx="58546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ВЫВОДЫ ДЛЯ РАЗРАБОТЧИКОВ И </a:t>
            </a:r>
            <a:r>
              <a:rPr lang="ru-RU" sz="1400" b="1" dirty="0" smtClean="0"/>
              <a:t>СПОРТИВНЫХ ОРГАНИЗАЦИЙ</a:t>
            </a:r>
            <a:endParaRPr lang="ru-RU" sz="1400" b="1" dirty="0"/>
          </a:p>
        </p:txBody>
      </p:sp>
      <p:pic>
        <p:nvPicPr>
          <p:cNvPr id="5122" name="Picture 2" descr="C:\Users\i_zhivica\Desktop\СR\1\12144741_1064220706929585_6740088701673598108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10" y="1429420"/>
            <a:ext cx="4572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44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Works\ROMI Con_ppt\preview\slaid_plashka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854700" cy="329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i_zhivica\Desktop\Киберспорт\Презентация Киберспорт\Картинки\pljazhnyj-futbol-rossija-vzjala-bronzu-chempionata-mira_14373269154706086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405" y="469616"/>
            <a:ext cx="1456609" cy="109245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i_zhivica\Desktop\Киберспорт\Презентация Киберспорт\Картинки\340746_andres_3000x1996_www.GdeFon.ru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00" y="488123"/>
            <a:ext cx="1631232" cy="108531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6049" y="204278"/>
            <a:ext cx="12658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World of Tanks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5421" y="193330"/>
            <a:ext cx="18605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eSports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World of Tanks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941588"/>
            <a:ext cx="58546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КУЛЬТУРА </a:t>
            </a:r>
            <a:r>
              <a:rPr lang="en-US" sz="1400" b="1" dirty="0" smtClean="0"/>
              <a:t>ESPORTS </a:t>
            </a:r>
            <a:r>
              <a:rPr lang="ru-RU" sz="1400" b="1" dirty="0" smtClean="0"/>
              <a:t>НЕ ОПРЕДЕЛЕНА, ДАВАЙТЕ ЕЕ ФОРМИРОВАТЬ</a:t>
            </a:r>
            <a:endParaRPr lang="ru-RU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478508" y="1669857"/>
            <a:ext cx="18046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Россия - чемпион мира по пляжному футболу (2011, 2013), но об этом кроме фанатов мало кто знает.</a:t>
            </a:r>
          </a:p>
        </p:txBody>
      </p:sp>
      <p:sp>
        <p:nvSpPr>
          <p:cNvPr id="9" name="Rectangle 8"/>
          <p:cNvSpPr/>
          <p:nvPr/>
        </p:nvSpPr>
        <p:spPr>
          <a:xfrm>
            <a:off x="3749625" y="1669857"/>
            <a:ext cx="15121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NAVI </a:t>
            </a:r>
            <a:r>
              <a:rPr lang="ru-RU" dirty="0">
                <a:solidFill>
                  <a:schemeClr val="bg1"/>
                </a:solidFill>
              </a:rPr>
              <a:t>– </a:t>
            </a:r>
            <a:r>
              <a:rPr lang="ru-RU" dirty="0" err="1" smtClean="0">
                <a:solidFill>
                  <a:schemeClr val="bg1"/>
                </a:solidFill>
              </a:rPr>
              <a:t>тре</a:t>
            </a:r>
            <a:r>
              <a:rPr lang="en-US" dirty="0" smtClean="0">
                <a:solidFill>
                  <a:schemeClr val="bg1"/>
                </a:solidFill>
              </a:rPr>
              <a:t>x</a:t>
            </a:r>
            <a:r>
              <a:rPr lang="ru-RU" dirty="0" smtClean="0">
                <a:solidFill>
                  <a:schemeClr val="bg1"/>
                </a:solidFill>
              </a:rPr>
              <a:t>кратный </a:t>
            </a:r>
            <a:r>
              <a:rPr lang="ru-RU" dirty="0">
                <a:solidFill>
                  <a:schemeClr val="bg1"/>
                </a:solidFill>
              </a:rPr>
              <a:t>чемпион мира по </a:t>
            </a:r>
            <a:r>
              <a:rPr lang="en-US" dirty="0">
                <a:solidFill>
                  <a:schemeClr val="bg1"/>
                </a:solidFill>
              </a:rPr>
              <a:t>World of Tanks</a:t>
            </a:r>
            <a:r>
              <a:rPr lang="ru-RU" dirty="0">
                <a:solidFill>
                  <a:schemeClr val="bg1"/>
                </a:solidFill>
              </a:rPr>
              <a:t>, но об этом кроме фанатов мало кто знает. </a:t>
            </a:r>
          </a:p>
        </p:txBody>
      </p:sp>
    </p:spTree>
    <p:extLst>
      <p:ext uri="{BB962C8B-B14F-4D97-AF65-F5344CB8AC3E}">
        <p14:creationId xmlns:p14="http://schemas.microsoft.com/office/powerpoint/2010/main" val="398007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Works\ROMI Con_ppt\preview\slaid_2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588"/>
            <a:ext cx="5851526" cy="329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i_zhivica\Desktop\Преза\RxD-jYVSWq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26" y="622341"/>
            <a:ext cx="1340511" cy="204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77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Works\ROMI Con_ppt\preview\slaid_plashka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54700" cy="329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" y="2941588"/>
            <a:ext cx="5854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WORLD OF TANKS</a:t>
            </a:r>
            <a:r>
              <a:rPr lang="ru-RU" sz="1400" b="1" dirty="0" smtClean="0"/>
              <a:t> (</a:t>
            </a:r>
            <a:r>
              <a:rPr lang="en-US" sz="1400" b="1" dirty="0" smtClean="0"/>
              <a:t>PC</a:t>
            </a:r>
            <a:r>
              <a:rPr lang="ru-RU" sz="1400" b="1" dirty="0" smtClean="0"/>
              <a:t>) </a:t>
            </a:r>
            <a:r>
              <a:rPr lang="en-US" sz="1400" b="1" dirty="0" smtClean="0"/>
              <a:t>&gt;</a:t>
            </a:r>
            <a:r>
              <a:rPr lang="ru-RU" sz="1400" b="1" dirty="0" smtClean="0"/>
              <a:t> </a:t>
            </a:r>
            <a:r>
              <a:rPr lang="en-US" sz="1400" b="1" dirty="0" smtClean="0"/>
              <a:t>WG ESPORTS &gt;</a:t>
            </a:r>
            <a:r>
              <a:rPr lang="ru-RU" sz="1400" b="1" dirty="0" smtClean="0"/>
              <a:t> </a:t>
            </a:r>
            <a:r>
              <a:rPr lang="en-US" sz="1400" b="1" dirty="0" smtClean="0"/>
              <a:t>WARGAMING.NET LEAGUE</a:t>
            </a:r>
            <a:endParaRPr lang="ru-RU" sz="1400" b="1" dirty="0"/>
          </a:p>
        </p:txBody>
      </p:sp>
      <p:sp>
        <p:nvSpPr>
          <p:cNvPr id="4" name="Rectangle 3"/>
          <p:cNvSpPr/>
          <p:nvPr/>
        </p:nvSpPr>
        <p:spPr>
          <a:xfrm>
            <a:off x="119037" y="212174"/>
            <a:ext cx="37744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800+ </a:t>
            </a:r>
            <a:r>
              <a:rPr lang="ru-RU" dirty="0" smtClean="0">
                <a:solidFill>
                  <a:schemeClr val="bg1"/>
                </a:solidFill>
              </a:rPr>
              <a:t>турниров </a:t>
            </a: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19 000 </a:t>
            </a:r>
            <a:r>
              <a:rPr lang="ru-RU" dirty="0" smtClean="0">
                <a:solidFill>
                  <a:schemeClr val="bg1"/>
                </a:solidFill>
              </a:rPr>
              <a:t>команд по всему миру</a:t>
            </a: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48 ТОП</a:t>
            </a:r>
            <a:r>
              <a:rPr lang="ru-RU" dirty="0" smtClean="0">
                <a:solidFill>
                  <a:schemeClr val="bg1"/>
                </a:solidFill>
              </a:rPr>
              <a:t> команд получают зарплату</a:t>
            </a: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26 млн </a:t>
            </a:r>
            <a:r>
              <a:rPr lang="en-US" dirty="0" smtClean="0">
                <a:solidFill>
                  <a:srgbClr val="FF0000"/>
                </a:solidFill>
              </a:rPr>
              <a:t>$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- инвестиции </a:t>
            </a:r>
            <a:r>
              <a:rPr lang="en-US" dirty="0" smtClean="0">
                <a:solidFill>
                  <a:schemeClr val="bg1"/>
                </a:solidFill>
              </a:rPr>
              <a:t>WG</a:t>
            </a:r>
            <a:r>
              <a:rPr lang="ru-RU" dirty="0" smtClean="0">
                <a:solidFill>
                  <a:schemeClr val="bg1"/>
                </a:solidFill>
              </a:rPr>
              <a:t> (2013 - 2016)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Picture 8" descr="C:\Users\m_fadl\AppData\Roaming\Skype\My Skype Received Files\WGL_PPT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534" y="34545"/>
            <a:ext cx="1152362" cy="118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i_zhivica\Desktop\СR\1\12088543_1064213573596965_3586210484877396244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48" y="1397083"/>
            <a:ext cx="4572001" cy="137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56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Works\ROMI Con_ppt\preview\slaid_plashka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54700" cy="329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9038" y="205284"/>
            <a:ext cx="5735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Карьерный </a:t>
            </a:r>
            <a:r>
              <a:rPr lang="ru-RU" dirty="0">
                <a:solidFill>
                  <a:schemeClr val="bg1"/>
                </a:solidFill>
              </a:rPr>
              <a:t>путь – через 6 месяцев игрок может </a:t>
            </a:r>
            <a:r>
              <a:rPr lang="ru-RU" dirty="0" smtClean="0">
                <a:solidFill>
                  <a:schemeClr val="bg1"/>
                </a:solidFill>
              </a:rPr>
              <a:t>попасть </a:t>
            </a:r>
            <a:r>
              <a:rPr lang="ru-RU" dirty="0">
                <a:solidFill>
                  <a:schemeClr val="bg1"/>
                </a:solidFill>
              </a:rPr>
              <a:t>в </a:t>
            </a:r>
            <a:r>
              <a:rPr lang="en-US" dirty="0">
                <a:solidFill>
                  <a:schemeClr val="bg1"/>
                </a:solidFill>
              </a:rPr>
              <a:t>Gold </a:t>
            </a:r>
            <a:r>
              <a:rPr lang="en-US" dirty="0" smtClean="0">
                <a:solidFill>
                  <a:schemeClr val="bg1"/>
                </a:solidFill>
              </a:rPr>
              <a:t>Series</a:t>
            </a:r>
            <a:endParaRPr lang="ru-RU" dirty="0" smtClean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Карьерная </a:t>
            </a:r>
            <a:r>
              <a:rPr lang="ru-RU" dirty="0">
                <a:solidFill>
                  <a:schemeClr val="bg1"/>
                </a:solidFill>
              </a:rPr>
              <a:t>платформа – возможность зарабатывать на своем </a:t>
            </a:r>
            <a:r>
              <a:rPr lang="ru-RU" dirty="0" smtClean="0">
                <a:solidFill>
                  <a:schemeClr val="bg1"/>
                </a:solidFill>
              </a:rPr>
              <a:t>контенте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Участие </a:t>
            </a:r>
            <a:r>
              <a:rPr lang="ru-RU" dirty="0">
                <a:solidFill>
                  <a:schemeClr val="bg1"/>
                </a:solidFill>
              </a:rPr>
              <a:t>в создании будущего </a:t>
            </a:r>
            <a:r>
              <a:rPr lang="en-US" dirty="0">
                <a:solidFill>
                  <a:schemeClr val="bg1"/>
                </a:solidFill>
              </a:rPr>
              <a:t>eSports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вместе с разработчиками </a:t>
            </a:r>
            <a:r>
              <a:rPr lang="en-US" dirty="0" smtClean="0">
                <a:solidFill>
                  <a:schemeClr val="bg1"/>
                </a:solidFill>
              </a:rPr>
              <a:t>WG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i_zhivica\Desktop\СR\1\12106705_1064214576930198_1798064623510679350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95" y="1429420"/>
            <a:ext cx="4533900" cy="136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2941588"/>
            <a:ext cx="5854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WORLD OF TANKS</a:t>
            </a:r>
            <a:r>
              <a:rPr lang="ru-RU" sz="1400" b="1" dirty="0" smtClean="0"/>
              <a:t> (</a:t>
            </a:r>
            <a:r>
              <a:rPr lang="en-US" sz="1400" b="1" dirty="0" smtClean="0"/>
              <a:t>PC</a:t>
            </a:r>
            <a:r>
              <a:rPr lang="ru-RU" sz="1400" b="1" dirty="0" smtClean="0"/>
              <a:t>) </a:t>
            </a:r>
            <a:r>
              <a:rPr lang="en-US" sz="1400" b="1" dirty="0" smtClean="0"/>
              <a:t>&gt;</a:t>
            </a:r>
            <a:r>
              <a:rPr lang="ru-RU" sz="1400" b="1" dirty="0" smtClean="0"/>
              <a:t> </a:t>
            </a:r>
            <a:r>
              <a:rPr lang="en-US" sz="1400" b="1" dirty="0" smtClean="0"/>
              <a:t>WG ESPORTS &gt;</a:t>
            </a:r>
            <a:r>
              <a:rPr lang="ru-RU" sz="1400" b="1" dirty="0" smtClean="0"/>
              <a:t> </a:t>
            </a:r>
            <a:r>
              <a:rPr lang="en-US" sz="1400" b="1" dirty="0" smtClean="0"/>
              <a:t>WARGAMING.NET LEAGUE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58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Works\ROMI Con_ppt\preview\slaid_plashka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6"/>
            <a:ext cx="5854700" cy="329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941588"/>
            <a:ext cx="5854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В ПОГОНЕ ЗА ГЕЙМЕРАМИ</a:t>
            </a:r>
            <a:r>
              <a:rPr lang="en-US" sz="1400" b="1" dirty="0" smtClean="0"/>
              <a:t> </a:t>
            </a:r>
            <a:r>
              <a:rPr lang="ru-RU" sz="1400" b="1" dirty="0" smtClean="0"/>
              <a:t>ИЛИ ПЕРВАЯ ЭКСПЕДИЦИЯ</a:t>
            </a:r>
            <a:endParaRPr lang="ru-RU" sz="1400" b="1" dirty="0"/>
          </a:p>
        </p:txBody>
      </p:sp>
      <p:pic>
        <p:nvPicPr>
          <p:cNvPr id="3" name="Picture 2" descr="C:\Users\i_zhivica\Desktop\Киберспорт\Презентация Киберспорт\Картинки\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557" y="1141388"/>
            <a:ext cx="2501586" cy="140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9038" y="205284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WG eSports</a:t>
            </a:r>
            <a:r>
              <a:rPr lang="ru-RU" dirty="0" smtClean="0">
                <a:solidFill>
                  <a:schemeClr val="bg1"/>
                </a:solidFill>
              </a:rPr>
              <a:t> разделы на ТОП </a:t>
            </a:r>
            <a:r>
              <a:rPr lang="ru-RU" dirty="0">
                <a:solidFill>
                  <a:schemeClr val="bg1"/>
                </a:solidFill>
              </a:rPr>
              <a:t>игровых </a:t>
            </a:r>
            <a:r>
              <a:rPr lang="ru-RU" dirty="0" smtClean="0">
                <a:solidFill>
                  <a:schemeClr val="bg1"/>
                </a:solidFill>
              </a:rPr>
              <a:t>ресурсах с </a:t>
            </a:r>
            <a:r>
              <a:rPr lang="ru-RU" dirty="0">
                <a:solidFill>
                  <a:schemeClr val="bg1"/>
                </a:solidFill>
              </a:rPr>
              <a:t>выносом на </a:t>
            </a:r>
            <a:r>
              <a:rPr lang="ru-RU" dirty="0" smtClean="0">
                <a:solidFill>
                  <a:schemeClr val="bg1"/>
                </a:solidFill>
              </a:rPr>
              <a:t>главную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WG eSports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ивенты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привлекают внимание игровых ресурсов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Малый рост интереса со стороны читателей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02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Works\ROMI Con_ppt\preview\slaid_plashka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6"/>
            <a:ext cx="5854700" cy="329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941588"/>
            <a:ext cx="5854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ЗАДАЧИ ПО РАБОТЕ СО СМИ НА 2015 ГОД</a:t>
            </a:r>
            <a:endParaRPr lang="ru-RU" sz="1400" b="1" dirty="0"/>
          </a:p>
        </p:txBody>
      </p:sp>
      <p:sp>
        <p:nvSpPr>
          <p:cNvPr id="3" name="Rectangle 2"/>
          <p:cNvSpPr/>
          <p:nvPr/>
        </p:nvSpPr>
        <p:spPr>
          <a:xfrm>
            <a:off x="119038" y="205284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Выйти на новые информационные площадки (</a:t>
            </a:r>
            <a:r>
              <a:rPr lang="en-US" dirty="0">
                <a:solidFill>
                  <a:schemeClr val="bg1"/>
                </a:solidFill>
              </a:rPr>
              <a:t>TV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sport &amp; </a:t>
            </a:r>
            <a:r>
              <a:rPr lang="en-US" dirty="0" smtClean="0">
                <a:solidFill>
                  <a:schemeClr val="bg1"/>
                </a:solidFill>
              </a:rPr>
              <a:t>Lifestyle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С позиционировать «танковый» </a:t>
            </a:r>
            <a:r>
              <a:rPr lang="en-US" dirty="0" smtClean="0">
                <a:solidFill>
                  <a:schemeClr val="bg1"/>
                </a:solidFill>
              </a:rPr>
              <a:t>eSports</a:t>
            </a:r>
            <a:r>
              <a:rPr lang="ru-RU" dirty="0" smtClean="0">
                <a:solidFill>
                  <a:schemeClr val="bg1"/>
                </a:solidFill>
              </a:rPr>
              <a:t> в качестве лидера </a:t>
            </a:r>
            <a:r>
              <a:rPr lang="ru-RU" dirty="0">
                <a:solidFill>
                  <a:schemeClr val="bg1"/>
                </a:solidFill>
              </a:rPr>
              <a:t>в </a:t>
            </a:r>
            <a:r>
              <a:rPr lang="ru-RU" dirty="0" smtClean="0">
                <a:solidFill>
                  <a:schemeClr val="bg1"/>
                </a:solidFill>
              </a:rPr>
              <a:t>СНГ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Повысить интерес </a:t>
            </a:r>
            <a:r>
              <a:rPr lang="ru-RU" dirty="0">
                <a:solidFill>
                  <a:schemeClr val="bg1"/>
                </a:solidFill>
              </a:rPr>
              <a:t>и </a:t>
            </a:r>
            <a:r>
              <a:rPr lang="ru-RU" dirty="0" smtClean="0">
                <a:solidFill>
                  <a:schemeClr val="bg1"/>
                </a:solidFill>
              </a:rPr>
              <a:t>лояльность </a:t>
            </a:r>
            <a:r>
              <a:rPr lang="ru-RU" dirty="0">
                <a:solidFill>
                  <a:schemeClr val="bg1"/>
                </a:solidFill>
              </a:rPr>
              <a:t>к </a:t>
            </a:r>
            <a:r>
              <a:rPr lang="en-US" dirty="0">
                <a:solidFill>
                  <a:schemeClr val="bg1"/>
                </a:solidFill>
              </a:rPr>
              <a:t>eSports</a:t>
            </a:r>
            <a:r>
              <a:rPr lang="ru-RU" dirty="0" smtClean="0">
                <a:solidFill>
                  <a:schemeClr val="bg1"/>
                </a:solidFill>
              </a:rPr>
              <a:t> контенту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Вывести лидеров мнений по теме </a:t>
            </a:r>
            <a:r>
              <a:rPr lang="en-US" dirty="0" smtClean="0">
                <a:solidFill>
                  <a:schemeClr val="bg1"/>
                </a:solidFill>
              </a:rPr>
              <a:t>eSports</a:t>
            </a:r>
            <a:r>
              <a:rPr lang="ru-RU" dirty="0" smtClean="0">
                <a:solidFill>
                  <a:schemeClr val="bg1"/>
                </a:solidFill>
              </a:rPr>
              <a:t> от лица </a:t>
            </a:r>
            <a:r>
              <a:rPr lang="en-US" dirty="0" err="1" smtClean="0">
                <a:solidFill>
                  <a:schemeClr val="bg1"/>
                </a:solidFill>
              </a:rPr>
              <a:t>Wargaming</a:t>
            </a:r>
            <a:endParaRPr lang="ru-RU" dirty="0" smtClean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Создание публикаций «</a:t>
            </a:r>
            <a:r>
              <a:rPr lang="en-US" dirty="0" smtClean="0">
                <a:solidFill>
                  <a:schemeClr val="bg1"/>
                </a:solidFill>
              </a:rPr>
              <a:t>c</a:t>
            </a:r>
            <a:r>
              <a:rPr lang="ru-RU" dirty="0" err="1" smtClean="0">
                <a:solidFill>
                  <a:schemeClr val="bg1"/>
                </a:solidFill>
              </a:rPr>
              <a:t>толпов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eSports</a:t>
            </a:r>
            <a:r>
              <a:rPr lang="ru-RU" dirty="0" smtClean="0">
                <a:solidFill>
                  <a:schemeClr val="bg1"/>
                </a:solidFill>
              </a:rPr>
              <a:t>  =  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port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38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Works\ROMI Con_ppt\preview\slaid_plashka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54700" cy="329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941588"/>
            <a:ext cx="58546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СПОСОБЫ ВЫПОЛНЕНИЯ ЗАДАЧ</a:t>
            </a:r>
            <a:endParaRPr lang="ru-RU" sz="1400" b="1" dirty="0"/>
          </a:p>
        </p:txBody>
      </p:sp>
      <p:sp>
        <p:nvSpPr>
          <p:cNvPr id="5" name="Rectangle 4"/>
          <p:cNvSpPr/>
          <p:nvPr/>
        </p:nvSpPr>
        <p:spPr>
          <a:xfrm>
            <a:off x="119038" y="205284"/>
            <a:ext cx="54101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Выстраивание продуктивных отношений с информационными </a:t>
            </a:r>
            <a:r>
              <a:rPr lang="ru-RU" dirty="0" smtClean="0">
                <a:solidFill>
                  <a:schemeClr val="bg1"/>
                </a:solidFill>
              </a:rPr>
              <a:t>редакциями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Помощь </a:t>
            </a:r>
            <a:r>
              <a:rPr lang="ru-RU" dirty="0">
                <a:solidFill>
                  <a:schemeClr val="bg1"/>
                </a:solidFill>
              </a:rPr>
              <a:t>журналистам в создании контента высокого </a:t>
            </a:r>
            <a:r>
              <a:rPr lang="ru-RU" dirty="0" smtClean="0">
                <a:solidFill>
                  <a:schemeClr val="bg1"/>
                </a:solidFill>
              </a:rPr>
              <a:t>качества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Поиск </a:t>
            </a:r>
            <a:r>
              <a:rPr lang="ru-RU" dirty="0">
                <a:solidFill>
                  <a:schemeClr val="bg1"/>
                </a:solidFill>
              </a:rPr>
              <a:t>«общих» интересов в рамках освещения </a:t>
            </a:r>
            <a:r>
              <a:rPr lang="ru-RU" dirty="0" smtClean="0">
                <a:solidFill>
                  <a:schemeClr val="bg1"/>
                </a:solidFill>
              </a:rPr>
              <a:t>мероприятий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«Проверка» аудитории ресурсов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2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Works\ROMI Con_ppt\preview\slaid_plashka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6"/>
            <a:ext cx="5854700" cy="329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i_zhivica\Desktop\Киберспорт\Презентация Киберспорт\Картинки\4171_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63" y="156330"/>
            <a:ext cx="1981148" cy="261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941588"/>
            <a:ext cx="58546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А ПОЧЕМУ БЫ И НЕТ?..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1149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Works\ROMI Con_ppt\preview\slaid_plashka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5865814" cy="330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7846" y="177734"/>
            <a:ext cx="73930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31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Медиа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90742" y="177320"/>
            <a:ext cx="67678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3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C</a:t>
            </a:r>
            <a:r>
              <a:rPr lang="ru-RU" b="1" dirty="0" err="1" smtClean="0">
                <a:solidFill>
                  <a:schemeClr val="bg1"/>
                </a:solidFill>
              </a:rPr>
              <a:t>траны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6758" y="1213396"/>
            <a:ext cx="864096" cy="151216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458114" y="362400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Final </a:t>
            </a:r>
            <a:r>
              <a:rPr lang="en-US" sz="1400" dirty="0">
                <a:solidFill>
                  <a:schemeClr val="bg1"/>
                </a:solidFill>
              </a:rPr>
              <a:t>III season Wargaming.net </a:t>
            </a:r>
            <a:r>
              <a:rPr lang="en-US" sz="1400" dirty="0" smtClean="0">
                <a:solidFill>
                  <a:schemeClr val="bg1"/>
                </a:solidFill>
              </a:rPr>
              <a:t>League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Minsk, </a:t>
            </a:r>
            <a:r>
              <a:rPr lang="en-US" sz="1400" dirty="0">
                <a:solidFill>
                  <a:schemeClr val="bg1"/>
                </a:solidFill>
              </a:rPr>
              <a:t>201</a:t>
            </a:r>
            <a:r>
              <a:rPr lang="ru-RU" sz="1400" dirty="0">
                <a:solidFill>
                  <a:schemeClr val="bg1"/>
                </a:solidFill>
              </a:rPr>
              <a:t>5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6446" y="1273728"/>
            <a:ext cx="1080120" cy="17835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TV</a:t>
            </a:r>
            <a:endParaRPr lang="ru-RU" sz="1000" dirty="0"/>
          </a:p>
        </p:txBody>
      </p:sp>
      <p:sp>
        <p:nvSpPr>
          <p:cNvPr id="30" name="Rectangle 29"/>
          <p:cNvSpPr/>
          <p:nvPr/>
        </p:nvSpPr>
        <p:spPr>
          <a:xfrm>
            <a:off x="1402394" y="1213396"/>
            <a:ext cx="864096" cy="151216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Rectangle 30"/>
          <p:cNvSpPr/>
          <p:nvPr/>
        </p:nvSpPr>
        <p:spPr>
          <a:xfrm>
            <a:off x="1292082" y="1273728"/>
            <a:ext cx="1080120" cy="17835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General </a:t>
            </a:r>
            <a:r>
              <a:rPr lang="en-US" sz="1000" dirty="0" smtClean="0"/>
              <a:t>Interest</a:t>
            </a:r>
            <a:endParaRPr lang="ru-RU" sz="1000" dirty="0"/>
          </a:p>
        </p:txBody>
      </p:sp>
      <p:sp>
        <p:nvSpPr>
          <p:cNvPr id="32" name="Rectangle 31"/>
          <p:cNvSpPr/>
          <p:nvPr/>
        </p:nvSpPr>
        <p:spPr>
          <a:xfrm>
            <a:off x="2503351" y="1213396"/>
            <a:ext cx="864096" cy="151216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2397907" y="1273728"/>
            <a:ext cx="1080120" cy="17835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Lifestyle \ IT</a:t>
            </a:r>
            <a:endParaRPr lang="ru-RU" sz="1000" dirty="0"/>
          </a:p>
        </p:txBody>
      </p:sp>
      <p:sp>
        <p:nvSpPr>
          <p:cNvPr id="34" name="Rectangle 33"/>
          <p:cNvSpPr/>
          <p:nvPr/>
        </p:nvSpPr>
        <p:spPr>
          <a:xfrm>
            <a:off x="3618354" y="1213396"/>
            <a:ext cx="864096" cy="151216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Rectangle 34"/>
          <p:cNvSpPr/>
          <p:nvPr/>
        </p:nvSpPr>
        <p:spPr>
          <a:xfrm>
            <a:off x="3508042" y="1273728"/>
            <a:ext cx="1080120" cy="17835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Sport </a:t>
            </a:r>
            <a:endParaRPr lang="ru-RU" sz="1000" dirty="0"/>
          </a:p>
        </p:txBody>
      </p:sp>
      <p:sp>
        <p:nvSpPr>
          <p:cNvPr id="36" name="Rectangle 35"/>
          <p:cNvSpPr/>
          <p:nvPr/>
        </p:nvSpPr>
        <p:spPr>
          <a:xfrm>
            <a:off x="4725250" y="1211230"/>
            <a:ext cx="864096" cy="151433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4617238" y="1273727"/>
            <a:ext cx="1080120" cy="17835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Gaming</a:t>
            </a:r>
            <a:endParaRPr lang="ru-RU" sz="1000" dirty="0"/>
          </a:p>
        </p:txBody>
      </p:sp>
      <p:pic>
        <p:nvPicPr>
          <p:cNvPr id="38" name="Picture 9" descr="C:\Users\i_zhivica\Desktop\Logoes\скачанные файлы (1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24" y="1495685"/>
            <a:ext cx="389570" cy="38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C:\Users\i_zhivica\Desktop\Logoes\скачанные файлы (1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42" y="1495685"/>
            <a:ext cx="379955" cy="37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2" descr="C:\Users\i_zhivica\Desktop\Logoes\imag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32" y="2411662"/>
            <a:ext cx="448410" cy="29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i_zhivica\Desktop\Киберспорт\Презентация Киберспорт\Картинки\скачанные файлы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60" y="1969480"/>
            <a:ext cx="401707" cy="4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_zhivica\Desktop\Киберспорт\Презентация Киберспорт\Картинки\скачанные файлы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15" y="1968397"/>
            <a:ext cx="282907" cy="28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_zhivica\Desktop\Киберспорт\Презентация Киберспорт\Картинки\скачанные файлы (1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64" y="2293511"/>
            <a:ext cx="341410" cy="41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C:\Users\i_zhivica\Desktop\Logoes\скачанные файлы (16)dsf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29" y="1527846"/>
            <a:ext cx="674946" cy="33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3" descr="C:\Users\i_zhivica\Desktop\Logoes\скачанные файлы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828" y="1942167"/>
            <a:ext cx="677148" cy="34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_zhivica\Desktop\Киберспорт\Презентация Киберспорт\Картинки\byubaf63089c4.113.150x25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107" y="2293511"/>
            <a:ext cx="406589" cy="40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C:\Users\i_zhivica\Desktop\Logoes\скачанные файлы (1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798" y="1544027"/>
            <a:ext cx="441004" cy="22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7" descr="C:\Users\i_zhivica\Desktop\Logoes\digital-tp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563" y="1750941"/>
            <a:ext cx="417926" cy="25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i_zhivica\Desktop\Киберспорт\Презентация Киберспорт\Картинки\скачанные файлы (4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563" y="2015493"/>
            <a:ext cx="426239" cy="18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i_zhivica\Desktop\Киберспорт\Презентация Киберспорт\Картинки\скачанные файлы (6)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251" y="2208708"/>
            <a:ext cx="433387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i_zhivica\Desktop\Киберспорт\Презентация Киберспорт\Картинки\20141221_naw-by_t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446" y="1750941"/>
            <a:ext cx="384084" cy="2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i_zhivica\Desktop\Киберспорт\Презентация Киберспорт\Картинки\скачанные файлы (3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293" y="2438310"/>
            <a:ext cx="434775" cy="18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i_zhivica\Desktop\Киберспорт\Презентация Киберспорт\Картинки\скачанные файлы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77" y="1608634"/>
            <a:ext cx="458653" cy="11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i_zhivica\Desktop\Киберспорт\Презентация Киберспорт\Картинки\скачанные файлы (7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275" y="2078018"/>
            <a:ext cx="340426" cy="32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5" descr="C:\Users\i_zhivica\Desktop\Logoes\скачанные файлы (1)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033" y="1546070"/>
            <a:ext cx="726729" cy="24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2" descr="C:\Users\i_zhivica\Desktop\Logoes\скачанные файлы (5)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431" y="1853340"/>
            <a:ext cx="583931" cy="12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i_zhivica\Desktop\Киберспорт\Презентация Киберспорт\Картинки\скачанные файлы (5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380" y="2208708"/>
            <a:ext cx="618778" cy="43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i_zhivica\Desktop\Киберспорт\Презентация Киберспорт\Картинки\скачанные файлы (8)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744" y="2015394"/>
            <a:ext cx="486050" cy="17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4" descr="C:\Users\i_zhivica\Desktop\Logoes\скачанные файлы (6)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239" y="1529685"/>
            <a:ext cx="462367" cy="16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31" descr="C:\Users\i_zhivica\Desktop\Logoes\скачанные файлы (4)32432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804" y="1875374"/>
            <a:ext cx="263063" cy="26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4" descr="C:\Users\i_zhivica\Desktop\Logoes\скачdfd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311" y="1764529"/>
            <a:ext cx="240194" cy="24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3" descr="C:\Users\i_zhivica\Desktop\Logoes\images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804" y="2145052"/>
            <a:ext cx="263064" cy="26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C:\Users\i_zhivica\Desktop\Logoes\скачанные файлы (8)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770" y="1520964"/>
            <a:ext cx="347339" cy="26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1" descr="C:\Users\i_zhivica\Desktop\Logoes\images (1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016" y="1675467"/>
            <a:ext cx="493410" cy="18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C:\Users\i_zhivica\Desktop\Logoes\скачанные файлы (2).jp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0" y="2013430"/>
            <a:ext cx="312341" cy="23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5" descr="C:\Users\i_zhivica\Desktop\Logoes\скачанные файлы (8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804" y="2419856"/>
            <a:ext cx="263064" cy="26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C:\Users\i_zhivica\Desktop\Logoes\images (2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906" y="2247685"/>
            <a:ext cx="268277" cy="2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i_zhivica\Desktop\Киберспорт\Презентация Киберспорт\Картинки\скачанные файлы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311" y="2515963"/>
            <a:ext cx="245817" cy="13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-11114" y="2953822"/>
            <a:ext cx="58658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100+ ПУБЛИКАЦИЙ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90652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</TotalTime>
  <Words>543</Words>
  <Application>Microsoft Office PowerPoint</Application>
  <PresentationFormat>Custom</PresentationFormat>
  <Paragraphs>106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Stanislav Lisovskiy</dc:creator>
  <cp:lastModifiedBy>Ivan Zhivica</cp:lastModifiedBy>
  <cp:revision>135</cp:revision>
  <dcterms:created xsi:type="dcterms:W3CDTF">2015-11-12T09:18:40Z</dcterms:created>
  <dcterms:modified xsi:type="dcterms:W3CDTF">2015-11-25T15:47:02Z</dcterms:modified>
</cp:coreProperties>
</file>