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7" r:id="rId2"/>
    <p:sldId id="258" r:id="rId3"/>
    <p:sldId id="264" r:id="rId4"/>
    <p:sldId id="260" r:id="rId5"/>
    <p:sldId id="259" r:id="rId6"/>
    <p:sldId id="263" r:id="rId7"/>
    <p:sldId id="271" r:id="rId8"/>
    <p:sldId id="261" r:id="rId9"/>
    <p:sldId id="265" r:id="rId10"/>
    <p:sldId id="266" r:id="rId11"/>
    <p:sldId id="267" r:id="rId12"/>
    <p:sldId id="268" r:id="rId13"/>
    <p:sldId id="272" r:id="rId14"/>
    <p:sldId id="273" r:id="rId15"/>
    <p:sldId id="279" r:id="rId16"/>
    <p:sldId id="269" r:id="rId17"/>
    <p:sldId id="270" r:id="rId18"/>
    <p:sldId id="274" r:id="rId19"/>
    <p:sldId id="262" r:id="rId20"/>
    <p:sldId id="275" r:id="rId21"/>
    <p:sldId id="282" r:id="rId22"/>
    <p:sldId id="276" r:id="rId23"/>
    <p:sldId id="278" r:id="rId24"/>
    <p:sldId id="280" r:id="rId25"/>
    <p:sldId id="277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89" d="100"/>
          <a:sy n="89" d="100"/>
        </p:scale>
        <p:origin x="-14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86AC2-7007-47DC-8D61-B69014640385}" type="datetimeFigureOut">
              <a:rPr lang="ru-RU" smtClean="0"/>
              <a:pPr/>
              <a:t>22.05.15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DA86AC2-7007-47DC-8D61-B69014640385}" type="datetimeFigureOut">
              <a:rPr lang="ru-RU" smtClean="0"/>
              <a:pPr/>
              <a:t>22.05.15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0C2E189-E549-47C2-92BA-F5E356FD2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pn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pn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3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pn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36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8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9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0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1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.pn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Яна </a:t>
            </a:r>
            <a:r>
              <a:rPr lang="ru-RU" dirty="0" err="1" smtClean="0">
                <a:solidFill>
                  <a:schemeClr val="bg1"/>
                </a:solidFill>
              </a:rPr>
              <a:t>Евдакимович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«специалист по рекламным коммуникациям»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1080120" cy="1080120"/>
          </a:xfrm>
          <a:prstGeom prst="rect">
            <a:avLst/>
          </a:prstGeom>
        </p:spPr>
      </p:pic>
      <p:pic>
        <p:nvPicPr>
          <p:cNvPr id="1026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132"/>
            <a:ext cx="108012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8499" y="1376784"/>
            <a:ext cx="9014400" cy="144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2340" y="2975545"/>
            <a:ext cx="9014400" cy="10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Изображение 6" descr="_V1X277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4" b="-861"/>
          <a:stretch/>
        </p:blipFill>
        <p:spPr>
          <a:xfrm>
            <a:off x="395536" y="3212976"/>
            <a:ext cx="7992888" cy="3409750"/>
          </a:xfrm>
          <a:prstGeom prst="rect">
            <a:avLst/>
          </a:prstGeom>
        </p:spPr>
      </p:pic>
      <p:pic>
        <p:nvPicPr>
          <p:cNvPr id="8" name="Изображение 7" descr="1509933_676097635787940_1700166732_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978" y="182039"/>
            <a:ext cx="1496102" cy="104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1" y="1700808"/>
            <a:ext cx="8173955" cy="3960440"/>
          </a:xfrm>
        </p:spPr>
        <p:txBody>
          <a:bodyPr/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endParaRPr lang="ru-RU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Работа с </a:t>
            </a:r>
            <a:r>
              <a:rPr lang="ru-RU" sz="2800" dirty="0" err="1" smtClean="0">
                <a:solidFill>
                  <a:schemeClr val="bg1"/>
                </a:solidFill>
                <a:latin typeface="+mj-lt"/>
              </a:rPr>
              <a:t>блогерами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непредсказуемость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Изображение 10" descr="1509933_676097635787940_1700166732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  <p:pic>
        <p:nvPicPr>
          <p:cNvPr id="2" name="Изображение 1" descr="2560x160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2" b="2855"/>
          <a:stretch/>
        </p:blipFill>
        <p:spPr>
          <a:xfrm>
            <a:off x="683568" y="1700808"/>
            <a:ext cx="7534558" cy="410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9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1" y="1700808"/>
            <a:ext cx="8173955" cy="3960440"/>
          </a:xfrm>
        </p:spPr>
        <p:txBody>
          <a:bodyPr/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endParaRPr lang="ru-RU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Работа с </a:t>
            </a:r>
            <a:r>
              <a:rPr lang="ru-RU" sz="2800" dirty="0" err="1" smtClean="0">
                <a:solidFill>
                  <a:schemeClr val="bg1"/>
                </a:solidFill>
                <a:latin typeface="+mj-lt"/>
              </a:rPr>
              <a:t>блогерами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по вашему веленью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Изображение 10" descr="1509933_676097635787940_1700166732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  <p:pic>
        <p:nvPicPr>
          <p:cNvPr id="12" name="Изображение 11" descr="DSC_001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3" b="7942"/>
          <a:stretch/>
        </p:blipFill>
        <p:spPr>
          <a:xfrm>
            <a:off x="179512" y="1844824"/>
            <a:ext cx="882753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1" y="1700808"/>
            <a:ext cx="8173955" cy="3960440"/>
          </a:xfrm>
        </p:spPr>
        <p:txBody>
          <a:bodyPr/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endParaRPr lang="ru-RU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Работа с </a:t>
            </a:r>
            <a:r>
              <a:rPr lang="ru-RU" sz="2800" dirty="0" err="1" smtClean="0">
                <a:solidFill>
                  <a:schemeClr val="bg1"/>
                </a:solidFill>
                <a:latin typeface="+mj-lt"/>
              </a:rPr>
              <a:t>блогерами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одни плюсы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Изображение 10" descr="Снимок экрана 2015-05-21 в 14.10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3168352" cy="3168352"/>
          </a:xfrm>
          <a:prstGeom prst="rect">
            <a:avLst/>
          </a:prstGeom>
        </p:spPr>
      </p:pic>
      <p:pic>
        <p:nvPicPr>
          <p:cNvPr id="12" name="Изображение 11" descr="Снимок экрана 2015-05-21 в 14.10.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04864"/>
            <a:ext cx="3462116" cy="3456384"/>
          </a:xfrm>
          <a:prstGeom prst="rect">
            <a:avLst/>
          </a:prstGeom>
        </p:spPr>
      </p:pic>
      <p:pic>
        <p:nvPicPr>
          <p:cNvPr id="13" name="Изображение 12" descr="Снимок экрана 2015-05-21 в 14.10.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43" y="1772816"/>
            <a:ext cx="3444753" cy="34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98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alibri"/>
                <a:cs typeface="Calibri"/>
              </a:rPr>
              <a:t>Финальные образы</a:t>
            </a:r>
            <a:endParaRPr lang="ru-RU" sz="2400" dirty="0">
              <a:latin typeface="Calibri"/>
              <a:cs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Изображение 10" descr="_V1X956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2664296" cy="4264498"/>
          </a:xfrm>
          <a:prstGeom prst="rect">
            <a:avLst/>
          </a:prstGeom>
        </p:spPr>
      </p:pic>
      <p:pic>
        <p:nvPicPr>
          <p:cNvPr id="12" name="Изображение 11" descr="_V1X992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45" y="1628800"/>
            <a:ext cx="2832315" cy="4248472"/>
          </a:xfrm>
          <a:prstGeom prst="rect">
            <a:avLst/>
          </a:prstGeom>
        </p:spPr>
      </p:pic>
      <p:pic>
        <p:nvPicPr>
          <p:cNvPr id="13" name="Изображение 12" descr="_V1X975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1628800"/>
            <a:ext cx="2646191" cy="4248472"/>
          </a:xfrm>
          <a:prstGeom prst="rect">
            <a:avLst/>
          </a:prstGeom>
        </p:spPr>
      </p:pic>
      <p:pic>
        <p:nvPicPr>
          <p:cNvPr id="14" name="Изображение 13" descr="1509933_676097635787940_1700166732_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86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Calibri"/>
                <a:cs typeface="Calibri"/>
              </a:rPr>
              <a:t>Финальные образы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79512" y="692696"/>
            <a:ext cx="8964488" cy="57606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8" indent="0" algn="ctr">
              <a:buNone/>
            </a:pPr>
            <a:r>
              <a:rPr lang="ru-RU" sz="6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lang="ru-RU" sz="6000" baseline="30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" name="Изображение 1" descr="_V1X3132 копия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2664296" cy="4213118"/>
          </a:xfrm>
          <a:prstGeom prst="rect">
            <a:avLst/>
          </a:prstGeom>
        </p:spPr>
      </p:pic>
      <p:pic>
        <p:nvPicPr>
          <p:cNvPr id="3" name="Изображение 2" descr="DSC_01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28800"/>
            <a:ext cx="2808312" cy="4194492"/>
          </a:xfrm>
          <a:prstGeom prst="rect">
            <a:avLst/>
          </a:prstGeom>
        </p:spPr>
      </p:pic>
      <p:pic>
        <p:nvPicPr>
          <p:cNvPr id="14" name="Изображение 13" descr="_V1X296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628800"/>
            <a:ext cx="2784309" cy="4176464"/>
          </a:xfrm>
          <a:prstGeom prst="rect">
            <a:avLst/>
          </a:prstGeom>
        </p:spPr>
      </p:pic>
      <p:pic>
        <p:nvPicPr>
          <p:cNvPr id="12" name="Изображение 11" descr="1509933_676097635787940_1700166732_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7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1 место </a:t>
            </a:r>
            <a:r>
              <a:rPr lang="en-US" sz="2800" dirty="0" smtClean="0"/>
              <a:t>#</a:t>
            </a:r>
            <a:r>
              <a:rPr lang="en-US" sz="2800" dirty="0" err="1" smtClean="0"/>
              <a:t>fashionbitvaminsk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Изображение 10" descr="_V1X965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 b="18961"/>
          <a:stretch/>
        </p:blipFill>
        <p:spPr>
          <a:xfrm>
            <a:off x="467543" y="1628800"/>
            <a:ext cx="8352485" cy="4189132"/>
          </a:xfrm>
          <a:prstGeom prst="rect">
            <a:avLst/>
          </a:prstGeom>
        </p:spPr>
      </p:pic>
      <p:pic>
        <p:nvPicPr>
          <p:cNvPr id="12" name="Изображение 11" descr="_V1X98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2784309" cy="4176464"/>
          </a:xfrm>
          <a:prstGeom prst="rect">
            <a:avLst/>
          </a:prstGeom>
        </p:spPr>
      </p:pic>
      <p:pic>
        <p:nvPicPr>
          <p:cNvPr id="13" name="Изображение 12" descr="1509933_676097635787940_1700166732_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7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1" y="1700808"/>
            <a:ext cx="8173955" cy="3960440"/>
          </a:xfrm>
        </p:spPr>
        <p:txBody>
          <a:bodyPr/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dirty="0" smtClean="0">
                <a:latin typeface="Calibri"/>
                <a:cs typeface="Calibri"/>
              </a:rPr>
              <a:t>Потоки </a:t>
            </a:r>
            <a:r>
              <a:rPr lang="ru-RU" dirty="0">
                <a:latin typeface="Calibri"/>
                <a:cs typeface="Calibri"/>
              </a:rPr>
              <a:t>коммуникации</a:t>
            </a:r>
            <a:r>
              <a:rPr lang="en-US" dirty="0">
                <a:latin typeface="Calibri"/>
                <a:cs typeface="Calibri"/>
              </a:rPr>
              <a:t>:</a:t>
            </a:r>
            <a:r>
              <a:rPr lang="ru-RU" dirty="0">
                <a:latin typeface="Calibri"/>
                <a:cs typeface="Calibri"/>
              </a:rPr>
              <a:t/>
            </a:r>
            <a:br>
              <a:rPr lang="ru-RU" dirty="0">
                <a:latin typeface="Calibri"/>
                <a:cs typeface="Calibri"/>
              </a:rPr>
            </a:br>
            <a:endParaRPr lang="ru-RU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dirty="0">
                <a:latin typeface="Calibri"/>
                <a:cs typeface="Calibri"/>
              </a:rPr>
              <a:t>От брендов к пользователям, от </a:t>
            </a:r>
            <a:r>
              <a:rPr lang="ru-RU" dirty="0" err="1">
                <a:latin typeface="Calibri"/>
                <a:cs typeface="Calibri"/>
              </a:rPr>
              <a:t>блогеров</a:t>
            </a:r>
            <a:r>
              <a:rPr lang="ru-RU" dirty="0">
                <a:latin typeface="Calibri"/>
                <a:cs typeface="Calibri"/>
              </a:rPr>
              <a:t> к пользователям, от пользователей к пользователям</a:t>
            </a:r>
            <a:r>
              <a:rPr lang="ru-RU" dirty="0"/>
              <a:t>. </a:t>
            </a:r>
            <a:endParaRPr lang="ru-RU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Механика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Изображение 10" descr="1509933_676097635787940_1700166732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6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1" y="1700808"/>
            <a:ext cx="8173955" cy="39604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ru-RU" dirty="0" smtClean="0">
                <a:latin typeface="Calibri"/>
                <a:cs typeface="Calibri"/>
              </a:rPr>
              <a:t>3 коммуникационные волны</a:t>
            </a:r>
            <a:r>
              <a:rPr lang="en-US" dirty="0" smtClean="0">
                <a:latin typeface="Calibri"/>
                <a:cs typeface="Calibri"/>
              </a:rPr>
              <a:t>:</a:t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/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1</a:t>
            </a:r>
            <a:r>
              <a:rPr lang="ru-RU" dirty="0">
                <a:latin typeface="Calibri"/>
                <a:cs typeface="Calibri"/>
              </a:rPr>
              <a:t>. Публикации в </a:t>
            </a:r>
            <a:r>
              <a:rPr lang="ru-RU" dirty="0" err="1">
                <a:latin typeface="Calibri"/>
                <a:cs typeface="Calibri"/>
              </a:rPr>
              <a:t>Instagram</a:t>
            </a:r>
            <a:r>
              <a:rPr lang="ru-RU" dirty="0">
                <a:latin typeface="Calibri"/>
                <a:cs typeface="Calibri"/>
              </a:rPr>
              <a:t> в режиме «здесь и сейчас»</a:t>
            </a:r>
            <a:r>
              <a:rPr lang="en-US" dirty="0">
                <a:latin typeface="Calibri"/>
                <a:cs typeface="Calibri"/>
              </a:rPr>
              <a:t>;</a:t>
            </a:r>
            <a:r>
              <a:rPr lang="ru-RU" dirty="0">
                <a:latin typeface="Calibri"/>
                <a:cs typeface="Calibri"/>
              </a:rPr>
              <a:t/>
            </a:r>
            <a:br>
              <a:rPr lang="ru-RU" dirty="0">
                <a:latin typeface="Calibri"/>
                <a:cs typeface="Calibri"/>
              </a:rPr>
            </a:br>
            <a:r>
              <a:rPr lang="ru-RU" dirty="0">
                <a:latin typeface="Calibri"/>
                <a:cs typeface="Calibri"/>
              </a:rPr>
              <a:t>2. Публикации в блогах и их анонсы в </a:t>
            </a:r>
            <a:r>
              <a:rPr lang="en-US" dirty="0" err="1">
                <a:latin typeface="Calibri"/>
                <a:cs typeface="Calibri"/>
              </a:rPr>
              <a:t>Instagram</a:t>
            </a:r>
            <a:r>
              <a:rPr lang="ru-RU" dirty="0">
                <a:latin typeface="Calibri"/>
                <a:cs typeface="Calibri"/>
              </a:rPr>
              <a:t>;</a:t>
            </a:r>
            <a:br>
              <a:rPr lang="ru-RU" dirty="0">
                <a:latin typeface="Calibri"/>
                <a:cs typeface="Calibri"/>
              </a:rPr>
            </a:br>
            <a:r>
              <a:rPr lang="ru-RU" dirty="0">
                <a:latin typeface="Calibri"/>
                <a:cs typeface="Calibri"/>
              </a:rPr>
              <a:t>3. Публикации в </a:t>
            </a:r>
            <a:r>
              <a:rPr lang="en-US" dirty="0" err="1">
                <a:latin typeface="Calibri"/>
                <a:cs typeface="Calibri"/>
              </a:rPr>
              <a:t>Instagram</a:t>
            </a:r>
            <a:r>
              <a:rPr lang="ru-RU" dirty="0">
                <a:latin typeface="Calibri"/>
                <a:cs typeface="Calibri"/>
              </a:rPr>
              <a:t> с призывом к финальному голосованию с ссылкой на салон;</a:t>
            </a:r>
            <a:br>
              <a:rPr lang="ru-RU" dirty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/>
            </a:r>
            <a:br>
              <a:rPr lang="en-US" dirty="0" smtClean="0">
                <a:latin typeface="Calibri"/>
                <a:cs typeface="Calibri"/>
              </a:rPr>
            </a:br>
            <a:r>
              <a:rPr lang="ru-RU" dirty="0" smtClean="0">
                <a:latin typeface="Calibri"/>
                <a:cs typeface="Calibri"/>
              </a:rPr>
              <a:t/>
            </a:r>
            <a:br>
              <a:rPr lang="ru-RU" dirty="0" smtClean="0">
                <a:latin typeface="Calibri"/>
                <a:cs typeface="Calibri"/>
              </a:rPr>
            </a:br>
            <a:endParaRPr lang="ru-RU" dirty="0">
              <a:latin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Механика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Изображение 10" descr="1509933_676097635787940_1700166732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484784"/>
            <a:ext cx="4680521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Calibri"/>
                <a:cs typeface="Calibri"/>
              </a:rPr>
              <a:t>4 </a:t>
            </a:r>
            <a:r>
              <a:rPr lang="ru-RU" dirty="0">
                <a:latin typeface="Calibri"/>
                <a:cs typeface="Calibri"/>
              </a:rPr>
              <a:t>отдельные записи с </a:t>
            </a:r>
            <a:r>
              <a:rPr lang="ru-RU" dirty="0" smtClean="0">
                <a:latin typeface="Calibri"/>
                <a:cs typeface="Calibri"/>
              </a:rPr>
              <a:t>блогах</a:t>
            </a:r>
            <a:endParaRPr lang="ru-RU" dirty="0">
              <a:latin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Эффективность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Изображение 1" descr="Снимок экрана 2015-05-21 в 14.32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1915604" cy="3744416"/>
          </a:xfrm>
          <a:prstGeom prst="rect">
            <a:avLst/>
          </a:prstGeom>
          <a:effectLst>
            <a:outerShdw blurRad="38735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Изображение 10" descr="Снимок экрана 2015-05-21 в 14.32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28799"/>
            <a:ext cx="2549429" cy="4140159"/>
          </a:xfrm>
          <a:prstGeom prst="rect">
            <a:avLst/>
          </a:prstGeom>
          <a:effectLst>
            <a:outerShdw blurRad="136525" dist="215900" dir="2700000" algn="tl" rotWithShape="0">
              <a:srgbClr val="000000">
                <a:alpha val="34000"/>
              </a:srgbClr>
            </a:outerShdw>
          </a:effectLst>
        </p:spPr>
      </p:pic>
      <p:pic>
        <p:nvPicPr>
          <p:cNvPr id="12" name="Изображение 11" descr="Снимок экрана 2015-05-21 в 14.36.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437112"/>
            <a:ext cx="6176912" cy="1388740"/>
          </a:xfrm>
          <a:prstGeom prst="rect">
            <a:avLst/>
          </a:prstGeom>
          <a:effectLst>
            <a:outerShdw blurRad="180975" dist="2540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Изображение 12" descr="Снимок экрана 2015-05-21 в 14.35.3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88840"/>
            <a:ext cx="5868144" cy="2498693"/>
          </a:xfrm>
          <a:prstGeom prst="rect">
            <a:avLst/>
          </a:prstGeom>
          <a:effectLst>
            <a:outerShdw blurRad="152400" dist="2540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Изображение 14" descr="1509933_676097635787940_1700166732_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71600" y="3068960"/>
            <a:ext cx="8604448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dirty="0" smtClean="0">
                <a:latin typeface="Calibri"/>
                <a:cs typeface="Calibri"/>
              </a:rPr>
              <a:t> </a:t>
            </a:r>
            <a:r>
              <a:rPr lang="ru-RU" dirty="0">
                <a:latin typeface="Calibri"/>
                <a:cs typeface="Calibri"/>
              </a:rPr>
              <a:t>+</a:t>
            </a:r>
            <a:r>
              <a:rPr lang="ru-RU" dirty="0" smtClean="0">
                <a:latin typeface="Calibri"/>
                <a:cs typeface="Calibri"/>
              </a:rPr>
              <a:t>190 подписчиков без каких-либо манипуляций </a:t>
            </a:r>
            <a:endParaRPr lang="ru-RU" dirty="0">
              <a:latin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Эффективность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Изображение 10" descr="1509933_676097635787940_1700166732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0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Изображение 14" descr="5th AVENU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5"/>
          <a:stretch/>
        </p:blipFill>
        <p:spPr>
          <a:xfrm>
            <a:off x="971600" y="1628800"/>
            <a:ext cx="7560840" cy="41748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r>
              <a:rPr lang="ru-RU" sz="3600" dirty="0" smtClean="0">
                <a:solidFill>
                  <a:schemeClr val="bg1"/>
                </a:solidFill>
                <a:latin typeface="+mj-lt"/>
              </a:rPr>
              <a:t>О компании</a:t>
            </a: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Изображение 10" descr="1509933_676097635787940_1700166732_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0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484784"/>
            <a:ext cx="8424936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Увеличение средней активности под публикациями в 1,5 </a:t>
            </a:r>
            <a:r>
              <a:rPr lang="ru-RU" dirty="0" smtClean="0"/>
              <a:t>раз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Эффективность работы данного инструмента. Была ли достигнута цель?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Изображение 10" descr="1509933_676097635787940_1700166732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  <p:pic>
        <p:nvPicPr>
          <p:cNvPr id="2" name="Изображение 1" descr="Снимок экрана 2015-05-22 в 1.33.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39638"/>
            <a:ext cx="7992888" cy="34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56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484784"/>
            <a:ext cx="8424936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Увеличение средней активности под публикациями в 1,5 </a:t>
            </a:r>
            <a:r>
              <a:rPr lang="ru-RU" dirty="0" smtClean="0"/>
              <a:t>раз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Эффективность работы данного инструмента. Была ли достигнута цель?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Изображение 10" descr="1509933_676097635787940_1700166732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  <p:pic>
        <p:nvPicPr>
          <p:cNvPr id="12" name="Изображение 11" descr="Снимок экрана 2015-05-22 в 1.36.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48880"/>
            <a:ext cx="8020448" cy="353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9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173955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en-US" dirty="0" smtClean="0">
                <a:latin typeface="Calibri"/>
                <a:cs typeface="Calibri"/>
              </a:rPr>
              <a:t>84 </a:t>
            </a:r>
            <a:r>
              <a:rPr lang="ru-RU" dirty="0" smtClean="0">
                <a:latin typeface="Calibri"/>
                <a:cs typeface="Calibri"/>
              </a:rPr>
              <a:t>публикации от разных источников по </a:t>
            </a:r>
            <a:r>
              <a:rPr lang="ru-RU" dirty="0" err="1" smtClean="0">
                <a:latin typeface="Calibri"/>
                <a:cs typeface="Calibri"/>
              </a:rPr>
              <a:t>хештегу</a:t>
            </a:r>
            <a:r>
              <a:rPr lang="ru-RU" dirty="0" smtClean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#</a:t>
            </a:r>
            <a:r>
              <a:rPr lang="en-US" dirty="0" err="1" smtClean="0">
                <a:latin typeface="Calibri"/>
                <a:cs typeface="Calibri"/>
              </a:rPr>
              <a:t>fashionbitvaminsk</a:t>
            </a:r>
            <a:endParaRPr lang="ru-RU" dirty="0">
              <a:latin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Эффективность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Изображение 10" descr="1509933_676097635787940_1700166732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  <p:pic>
        <p:nvPicPr>
          <p:cNvPr id="12" name="Изображение 11" descr="Снимок экрана 2015-05-22 в 1.26.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2896"/>
            <a:ext cx="8363318" cy="33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2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484784"/>
            <a:ext cx="8173955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err="1"/>
              <a:t>Фотоконтент</a:t>
            </a:r>
            <a:r>
              <a:rPr lang="ru-RU" dirty="0"/>
              <a:t> от </a:t>
            </a:r>
            <a:r>
              <a:rPr lang="ru-RU" dirty="0" err="1" smtClean="0"/>
              <a:t>блогеров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Эффективность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Изображение 11" descr="1509933_676097635787940_1700166732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  <p:pic>
        <p:nvPicPr>
          <p:cNvPr id="2" name="Изображение 1" descr="_V1X279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15927" r="1876" b="5951"/>
          <a:stretch/>
        </p:blipFill>
        <p:spPr>
          <a:xfrm>
            <a:off x="1043608" y="2060848"/>
            <a:ext cx="6840760" cy="37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59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484784"/>
            <a:ext cx="8173955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Сарафанное радио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Эффективность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Изображение 1" descr="Снимок экрана 2015-05-21 в 14.40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7812360" cy="1838814"/>
          </a:xfrm>
          <a:prstGeom prst="rect">
            <a:avLst/>
          </a:prstGeom>
          <a:effectLst>
            <a:outerShdw blurRad="387350" dist="3048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Изображение 10" descr="Снимок экрана 2015-05-21 в 14.40.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33056"/>
            <a:ext cx="8640960" cy="1800200"/>
          </a:xfrm>
          <a:prstGeom prst="rect">
            <a:avLst/>
          </a:prstGeom>
          <a:effectLst>
            <a:outerShdw blurRad="317500" dist="1397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547664" y="2132856"/>
            <a:ext cx="1800200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91680" y="4077072"/>
            <a:ext cx="1800200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2132856"/>
            <a:ext cx="1152128" cy="1080120"/>
          </a:xfrm>
          <a:prstGeom prst="rect">
            <a:avLst/>
          </a:prstGeom>
          <a:solidFill>
            <a:schemeClr val="bg1">
              <a:lumMod val="95000"/>
              <a:alpha val="96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4005064"/>
            <a:ext cx="1296144" cy="1368152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Изображение 15" descr="1509933_676097635787940_1700166732_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1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484784"/>
            <a:ext cx="8173955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Calibri"/>
                <a:cs typeface="Calibri"/>
              </a:rPr>
              <a:t>Счастливые </a:t>
            </a:r>
            <a:r>
              <a:rPr lang="ru-RU" dirty="0" err="1" smtClean="0">
                <a:latin typeface="Calibri"/>
                <a:cs typeface="Calibri"/>
              </a:rPr>
              <a:t>блогеры</a:t>
            </a:r>
            <a:r>
              <a:rPr lang="ru-RU" dirty="0" smtClean="0">
                <a:latin typeface="Calibri"/>
                <a:cs typeface="Calibri"/>
              </a:rPr>
              <a:t> – счастливые мы!</a:t>
            </a:r>
          </a:p>
          <a:p>
            <a:pPr marL="0" indent="0">
              <a:buNone/>
            </a:pPr>
            <a:endParaRPr lang="ru-RU" dirty="0">
              <a:latin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Эффективность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Изображение 1" descr="DSC_0124 копия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67"/>
          <a:stretch/>
        </p:blipFill>
        <p:spPr>
          <a:xfrm>
            <a:off x="683568" y="1916832"/>
            <a:ext cx="7272808" cy="3901936"/>
          </a:xfrm>
          <a:prstGeom prst="rect">
            <a:avLst/>
          </a:prstGeom>
        </p:spPr>
      </p:pic>
      <p:pic>
        <p:nvPicPr>
          <p:cNvPr id="11" name="Изображение 10" descr="1509933_676097635787940_1700166732_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44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СПАСИБО ЗА ВНИМАНИЕ!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Изображение 12" descr="1509933_676097635787940_1700166732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39752" y="3356992"/>
            <a:ext cx="4237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/>
                <a:cs typeface="Calibri"/>
              </a:rPr>
              <a:t>#</a:t>
            </a:r>
            <a:r>
              <a:rPr lang="en-US" sz="4000" dirty="0" err="1" smtClean="0">
                <a:latin typeface="Calibri"/>
                <a:cs typeface="Calibri"/>
              </a:rPr>
              <a:t>fashionbitvaminsk</a:t>
            </a:r>
            <a:endParaRPr lang="ru-RU" sz="4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8503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r>
              <a:rPr lang="ru-RU" sz="3600" dirty="0" smtClean="0">
                <a:solidFill>
                  <a:schemeClr val="bg1"/>
                </a:solidFill>
                <a:latin typeface="+mj-lt"/>
              </a:rPr>
              <a:t>Выбор площадки</a:t>
            </a: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Изображение 10" descr="instagram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1" y="1700808"/>
            <a:ext cx="8694744" cy="41044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1844824"/>
            <a:ext cx="4293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Новые «визуальные» блоги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" name="Изображение 12" descr="1509933_676097635787940_1700166732_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5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2924944"/>
            <a:ext cx="8173955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+mj-lt"/>
              </a:rPr>
              <a:t>Разбить стереотип о том, что в салоне «5</a:t>
            </a:r>
            <a:r>
              <a:rPr lang="en-US" sz="3600" dirty="0" err="1" smtClean="0">
                <a:latin typeface="+mj-lt"/>
              </a:rPr>
              <a:t>th</a:t>
            </a:r>
            <a:r>
              <a:rPr lang="en-US" sz="3600" dirty="0" smtClean="0">
                <a:latin typeface="+mj-lt"/>
              </a:rPr>
              <a:t> avenue</a:t>
            </a:r>
            <a:r>
              <a:rPr lang="ru-RU" sz="3600" dirty="0" smtClean="0">
                <a:latin typeface="+mj-lt"/>
              </a:rPr>
              <a:t>» представлена одежда для женщин «старшего поколения». </a:t>
            </a:r>
            <a:br>
              <a:rPr lang="ru-RU" sz="3600" dirty="0" smtClean="0">
                <a:latin typeface="+mj-lt"/>
              </a:rPr>
            </a:br>
            <a:r>
              <a:rPr lang="ru-RU" sz="3600" dirty="0" smtClean="0">
                <a:latin typeface="+mj-lt"/>
              </a:rPr>
              <a:t/>
            </a:r>
            <a:br>
              <a:rPr lang="ru-RU" sz="3600" dirty="0" smtClean="0">
                <a:latin typeface="+mj-lt"/>
              </a:rPr>
            </a:br>
            <a:endParaRPr lang="ru-RU" sz="36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Почему именно этот инструмент?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Изображение 10" descr="1509933_676097635787940_1700166732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0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2708920"/>
            <a:ext cx="8173955" cy="15841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>
                <a:latin typeface="+mj-lt"/>
              </a:rPr>
              <a:t>Привлечь в салон  </a:t>
            </a:r>
            <a:r>
              <a:rPr lang="ru-RU" sz="3600" dirty="0" smtClean="0">
                <a:latin typeface="+mj-lt"/>
              </a:rPr>
              <a:t>лояльную «молодую» аудиторию /</a:t>
            </a:r>
            <a:r>
              <a:rPr lang="en-US" sz="3600" dirty="0" smtClean="0">
                <a:latin typeface="+mj-lt"/>
              </a:rPr>
              <a:t> </a:t>
            </a:r>
            <a:r>
              <a:rPr lang="ru-RU" sz="3600" dirty="0">
                <a:latin typeface="+mj-lt"/>
              </a:rPr>
              <a:t>повысить узнаваемость бренда в белорусском секторе </a:t>
            </a:r>
            <a:r>
              <a:rPr lang="en-US" sz="3600" dirty="0" err="1">
                <a:latin typeface="+mj-lt"/>
              </a:rPr>
              <a:t>Instagram</a:t>
            </a:r>
            <a:r>
              <a:rPr lang="ru-RU" sz="3600" dirty="0">
                <a:latin typeface="+mj-lt"/>
              </a:rPr>
              <a:t>.</a:t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/>
            </a:r>
            <a:br>
              <a:rPr lang="ru-RU" sz="3600" dirty="0">
                <a:latin typeface="+mj-lt"/>
              </a:rPr>
            </a:br>
            <a:r>
              <a:rPr lang="ru-RU" sz="3600" dirty="0">
                <a:latin typeface="+mj-lt"/>
              </a:rPr>
              <a:t/>
            </a:r>
            <a:br>
              <a:rPr lang="ru-RU" sz="3600" dirty="0">
                <a:latin typeface="+mj-lt"/>
              </a:rPr>
            </a:br>
            <a:endParaRPr lang="ru-RU" sz="36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79512" y="692696"/>
            <a:ext cx="8964488" cy="57606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8" indent="0" algn="ctr">
              <a:buNone/>
            </a:pPr>
            <a:r>
              <a:rPr lang="ru-RU" sz="6000" baseline="30000" dirty="0" smtClean="0">
                <a:solidFill>
                  <a:schemeClr val="bg1"/>
                </a:solidFill>
                <a:latin typeface="+mj-lt"/>
              </a:rPr>
              <a:t>Цель</a:t>
            </a:r>
            <a:r>
              <a:rPr lang="en-US" sz="6000" baseline="30000" dirty="0">
                <a:solidFill>
                  <a:schemeClr val="bg1"/>
                </a:solidFill>
                <a:latin typeface="+mj-lt"/>
              </a:rPr>
              <a:t>:</a:t>
            </a:r>
            <a:r>
              <a:rPr lang="en-US" sz="3600" baseline="30000" dirty="0" smtClean="0">
                <a:solidFill>
                  <a:schemeClr val="bg1"/>
                </a:solidFill>
                <a:latin typeface="+mj-lt"/>
              </a:rPr>
              <a:t> </a:t>
            </a:r>
            <a:endParaRPr lang="ru-RU" sz="3600" baseline="30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Изображение 10" descr="1509933_676097635787940_1700166732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0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3" y="1700808"/>
            <a:ext cx="5328591" cy="39604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r>
              <a:rPr lang="ru-RU" sz="4400" dirty="0" smtClean="0">
                <a:latin typeface="+mj-lt"/>
              </a:rPr>
              <a:t>Предложить </a:t>
            </a:r>
            <a:r>
              <a:rPr lang="ru-RU" sz="4400" dirty="0" err="1" smtClean="0">
                <a:latin typeface="+mj-lt"/>
              </a:rPr>
              <a:t>блогерам</a:t>
            </a:r>
            <a:r>
              <a:rPr lang="ru-RU" sz="4400" dirty="0" smtClean="0">
                <a:latin typeface="+mj-lt"/>
              </a:rPr>
              <a:t> стать стилистами и применить элемент соревнования между ними. </a:t>
            </a:r>
            <a:r>
              <a:rPr lang="ru-RU" dirty="0" smtClean="0">
                <a:latin typeface="+mj-lt"/>
              </a:rPr>
              <a:t/>
            </a:r>
            <a:br>
              <a:rPr lang="ru-RU" dirty="0" smtClean="0">
                <a:latin typeface="+mj-lt"/>
              </a:rPr>
            </a:br>
            <a:endParaRPr lang="ru-RU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79512" y="692696"/>
            <a:ext cx="8964488" cy="57606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8" indent="0" algn="ctr">
              <a:buNone/>
            </a:pPr>
            <a:r>
              <a:rPr lang="ru-RU" sz="6000" baseline="30000" dirty="0" smtClean="0">
                <a:solidFill>
                  <a:schemeClr val="bg1"/>
                </a:solidFill>
                <a:latin typeface="+mj-lt"/>
              </a:rPr>
              <a:t>Креативное решение</a:t>
            </a:r>
            <a:r>
              <a:rPr lang="en-US" sz="6000" baseline="30000" dirty="0" smtClean="0">
                <a:solidFill>
                  <a:schemeClr val="bg1"/>
                </a:solidFill>
                <a:latin typeface="+mj-lt"/>
              </a:rPr>
              <a:t>:</a:t>
            </a:r>
            <a:r>
              <a:rPr lang="en-US" sz="3600" baseline="30000" dirty="0" smtClean="0">
                <a:solidFill>
                  <a:schemeClr val="bg1"/>
                </a:solidFill>
                <a:latin typeface="+mj-lt"/>
              </a:rPr>
              <a:t> </a:t>
            </a:r>
            <a:endParaRPr lang="ru-RU" sz="3600" baseline="30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Изображение 1" descr="zhenskaya-sumka-ryukzak-LOVE-MOSCHINO-4222-yellow(MNL5)-4-db64c740c83add2cc00870a71851eae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72816"/>
            <a:ext cx="2612555" cy="3384376"/>
          </a:xfrm>
          <a:prstGeom prst="rect">
            <a:avLst/>
          </a:prstGeom>
        </p:spPr>
      </p:pic>
      <p:pic>
        <p:nvPicPr>
          <p:cNvPr id="11" name="Изображение 10" descr="1509933_676097635787940_1700166732_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1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1484784"/>
            <a:ext cx="8173955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+mj-lt"/>
              </a:rPr>
              <a:t>Создание творческой команды</a:t>
            </a:r>
            <a:r>
              <a:rPr lang="en-US" sz="2000" dirty="0" smtClean="0">
                <a:latin typeface="+mj-lt"/>
              </a:rPr>
              <a:t>:</a:t>
            </a:r>
            <a:br>
              <a:rPr lang="en-US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БЛОГЕР + МОДЕЛЬ + ВИЗАЖИСТ + ФОТОГРАФ</a:t>
            </a:r>
            <a:endParaRPr lang="ru-RU" sz="20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79512" y="692696"/>
            <a:ext cx="8964488" cy="57606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8" indent="0" algn="ctr">
              <a:buNone/>
            </a:pPr>
            <a:r>
              <a:rPr lang="ru-RU" sz="6000" baseline="30000" dirty="0" smtClean="0">
                <a:solidFill>
                  <a:schemeClr val="bg1"/>
                </a:solidFill>
                <a:latin typeface="+mj-lt"/>
              </a:rPr>
              <a:t>Креативное решение</a:t>
            </a:r>
            <a:r>
              <a:rPr lang="en-US" sz="6000" baseline="30000" dirty="0" smtClean="0">
                <a:solidFill>
                  <a:schemeClr val="bg1"/>
                </a:solidFill>
                <a:latin typeface="+mj-lt"/>
              </a:rPr>
              <a:t>:</a:t>
            </a:r>
            <a:r>
              <a:rPr lang="en-US" sz="3600" baseline="30000" dirty="0" smtClean="0">
                <a:solidFill>
                  <a:schemeClr val="bg1"/>
                </a:solidFill>
                <a:latin typeface="+mj-lt"/>
              </a:rPr>
              <a:t> </a:t>
            </a:r>
            <a:endParaRPr lang="ru-RU" sz="3600" baseline="30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Изображение 1" descr="_V1X957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 b="25925"/>
          <a:stretch/>
        </p:blipFill>
        <p:spPr>
          <a:xfrm>
            <a:off x="467544" y="2204864"/>
            <a:ext cx="8244408" cy="3651458"/>
          </a:xfrm>
          <a:prstGeom prst="rect">
            <a:avLst/>
          </a:prstGeom>
        </p:spPr>
      </p:pic>
      <p:pic>
        <p:nvPicPr>
          <p:cNvPr id="11" name="Изображение 10" descr="1509933_676097635787940_1700166732_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96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Работа с </a:t>
            </a:r>
            <a:r>
              <a:rPr lang="ru-RU" sz="2800" dirty="0" err="1" smtClean="0">
                <a:solidFill>
                  <a:schemeClr val="bg1"/>
                </a:solidFill>
                <a:latin typeface="+mj-lt"/>
              </a:rPr>
              <a:t>блогерами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выбор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Содержимое 10" descr="609d61ca73795e792684959e44e5e9dd.jpg"/>
          <p:cNvPicPr>
            <a:picLocks noGrp="1" noChangeAspect="1"/>
          </p:cNvPicPr>
          <p:nvPr>
            <p:ph sz="quarter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r="1914" b="9169"/>
          <a:stretch/>
        </p:blipFill>
        <p:spPr>
          <a:xfrm>
            <a:off x="755576" y="1700808"/>
            <a:ext cx="7704856" cy="4116709"/>
          </a:xfrm>
        </p:spPr>
      </p:pic>
      <p:pic>
        <p:nvPicPr>
          <p:cNvPr id="12" name="Изображение 11" descr="1509933_676097635787940_1700166732_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0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928992" cy="1008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Работа с </a:t>
            </a:r>
            <a:r>
              <a:rPr lang="ru-RU" sz="2800" dirty="0" err="1" smtClean="0">
                <a:solidFill>
                  <a:schemeClr val="bg1"/>
                </a:solidFill>
                <a:latin typeface="+mj-lt"/>
              </a:rPr>
              <a:t>блогерами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приглашение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1214"/>
            <a:ext cx="720080" cy="720080"/>
          </a:xfrm>
          <a:prstGeom prst="rect">
            <a:avLst/>
          </a:prstGeom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09036"/>
            <a:ext cx="753763" cy="75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412776"/>
            <a:ext cx="8928992" cy="1440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32656"/>
            <a:ext cx="8928992" cy="72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187624" y="548680"/>
            <a:ext cx="7525883" cy="86409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280" lvl="8" indent="0">
              <a:buNone/>
            </a:pP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Изображение 10" descr="1509933_676097635787940_1700166732_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877272"/>
            <a:ext cx="1080120" cy="753084"/>
          </a:xfrm>
          <a:prstGeom prst="rect">
            <a:avLst/>
          </a:prstGeom>
        </p:spPr>
      </p:pic>
      <p:pic>
        <p:nvPicPr>
          <p:cNvPr id="2" name="Изображение 1" descr="DSC_007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 b="13128"/>
          <a:stretch/>
        </p:blipFill>
        <p:spPr>
          <a:xfrm>
            <a:off x="683568" y="1628800"/>
            <a:ext cx="7850287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2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3367</TotalTime>
  <Words>199</Words>
  <Application>Microsoft Macintosh PowerPoint</Application>
  <PresentationFormat>Экран (4:3)</PresentationFormat>
  <Paragraphs>57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Справедливость</vt:lpstr>
      <vt:lpstr>Яна Евдакимович «специалист по рекламным коммуникациям»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выступления</dc:title>
  <dc:creator>Natalia</dc:creator>
  <cp:lastModifiedBy>a_minina</cp:lastModifiedBy>
  <cp:revision>44</cp:revision>
  <dcterms:created xsi:type="dcterms:W3CDTF">2014-03-28T08:31:21Z</dcterms:created>
  <dcterms:modified xsi:type="dcterms:W3CDTF">2015-05-22T06:18:05Z</dcterms:modified>
</cp:coreProperties>
</file>