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</p:sldMasterIdLst>
  <p:sldIdLst>
    <p:sldId id="257" r:id="rId2"/>
    <p:sldId id="258" r:id="rId3"/>
    <p:sldId id="259" r:id="rId4"/>
    <p:sldId id="260" r:id="rId5"/>
    <p:sldId id="261" r:id="rId6"/>
    <p:sldId id="262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3300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1" autoAdjust="0"/>
    <p:restoredTop sz="94676" autoAdjust="0"/>
  </p:normalViewPr>
  <p:slideViewPr>
    <p:cSldViewPr>
      <p:cViewPr varScale="1">
        <p:scale>
          <a:sx n="53" d="100"/>
          <a:sy n="53" d="100"/>
        </p:scale>
        <p:origin x="-96" y="-4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рямоугольник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Скругленный прямоугольник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A86AC2-7007-47DC-8D61-B69014640385}" type="datetimeFigureOut">
              <a:rPr lang="ru-RU" smtClean="0"/>
              <a:pPr/>
              <a:t>20.05.2015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20C2E189-E549-47C2-92BA-F5E356FD26A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A86AC2-7007-47DC-8D61-B69014640385}" type="datetimeFigureOut">
              <a:rPr lang="ru-RU" smtClean="0"/>
              <a:pPr/>
              <a:t>20.05.2015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2E189-E549-47C2-92BA-F5E356FD26A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A86AC2-7007-47DC-8D61-B69014640385}" type="datetimeFigureOut">
              <a:rPr lang="ru-RU" smtClean="0"/>
              <a:pPr/>
              <a:t>20.05.2015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2E189-E549-47C2-92BA-F5E356FD26A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A86AC2-7007-47DC-8D61-B69014640385}" type="datetimeFigureOut">
              <a:rPr lang="ru-RU" smtClean="0"/>
              <a:pPr/>
              <a:t>20.05.2015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2E189-E549-47C2-92BA-F5E356FD26A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Объект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Скругленный прямоугольник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A86AC2-7007-47DC-8D61-B69014640385}" type="datetimeFigureOut">
              <a:rPr lang="ru-RU" smtClean="0"/>
              <a:pPr/>
              <a:t>20.05.2015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20C2E189-E549-47C2-92BA-F5E356FD26A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A86AC2-7007-47DC-8D61-B69014640385}" type="datetimeFigureOut">
              <a:rPr lang="ru-RU" smtClean="0"/>
              <a:pPr/>
              <a:t>20.05.2015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2E189-E549-47C2-92BA-F5E356FD26A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Объект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Объект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A86AC2-7007-47DC-8D61-B69014640385}" type="datetimeFigureOut">
              <a:rPr lang="ru-RU" smtClean="0"/>
              <a:pPr/>
              <a:t>20.05.2015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2E189-E549-47C2-92BA-F5E356FD26A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Объект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Объект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A86AC2-7007-47DC-8D61-B69014640385}" type="datetimeFigureOut">
              <a:rPr lang="ru-RU" smtClean="0"/>
              <a:pPr/>
              <a:t>20.05.2015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2E189-E549-47C2-92BA-F5E356FD26A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A86AC2-7007-47DC-8D61-B69014640385}" type="datetimeFigureOut">
              <a:rPr lang="ru-RU" smtClean="0"/>
              <a:pPr/>
              <a:t>20.05.2015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2E189-E549-47C2-92BA-F5E356FD26A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Скругленный прямоугольник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A86AC2-7007-47DC-8D61-B69014640385}" type="datetimeFigureOut">
              <a:rPr lang="ru-RU" smtClean="0"/>
              <a:pPr/>
              <a:t>20.05.2015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2E189-E549-47C2-92BA-F5E356FD26A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Объект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A86AC2-7007-47DC-8D61-B69014640385}" type="datetimeFigureOut">
              <a:rPr lang="ru-RU" smtClean="0"/>
              <a:pPr/>
              <a:t>20.05.2015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20C2E189-E549-47C2-92BA-F5E356FD26A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оугольник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Скругленный прямоугольник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ADA86AC2-7007-47DC-8D61-B69014640385}" type="datetimeFigureOut">
              <a:rPr lang="ru-RU" smtClean="0"/>
              <a:pPr/>
              <a:t>20.05.2015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20C2E189-E549-47C2-92BA-F5E356FD26AE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gif"/><Relationship Id="rId4" Type="http://schemas.openxmlformats.org/officeDocument/2006/relationships/hyperlink" Target="http://ncpi.gov.by.blog.tut.by/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hyperlink" Target="http://www.pravo.by/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gif"/><Relationship Id="rId4" Type="http://schemas.openxmlformats.org/officeDocument/2006/relationships/image" Target="../media/image3.e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gi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jpeg"/><Relationship Id="rId4" Type="http://schemas.openxmlformats.org/officeDocument/2006/relationships/image" Target="../media/image4.gi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jpeg"/><Relationship Id="rId4" Type="http://schemas.openxmlformats.org/officeDocument/2006/relationships/image" Target="../media/image4.gi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jpeg"/><Relationship Id="rId4" Type="http://schemas.openxmlformats.org/officeDocument/2006/relationships/image" Target="../media/image4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ru-RU" sz="3200" dirty="0" smtClean="0">
                <a:solidFill>
                  <a:schemeClr val="bg1"/>
                </a:solidFill>
              </a:rPr>
              <a:t>Сергей Цымбаревич, советник-консультант Национального центра правовой информации Республики Беларусь</a:t>
            </a:r>
            <a:endParaRPr lang="ru-RU" sz="3200" dirty="0">
              <a:solidFill>
                <a:schemeClr val="bg1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1600" y="188640"/>
            <a:ext cx="1080120" cy="1080120"/>
          </a:xfrm>
          <a:prstGeom prst="rect">
            <a:avLst/>
          </a:prstGeom>
        </p:spPr>
      </p:pic>
      <p:pic>
        <p:nvPicPr>
          <p:cNvPr id="1026" name="Рисунок 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6296" y="188132"/>
            <a:ext cx="1080120" cy="10801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Заголовок 1"/>
          <p:cNvSpPr txBox="1">
            <a:spLocks/>
          </p:cNvSpPr>
          <p:nvPr/>
        </p:nvSpPr>
        <p:spPr>
          <a:xfrm>
            <a:off x="467544" y="3861048"/>
            <a:ext cx="8229600" cy="1470025"/>
          </a:xfrm>
          <a:prstGeom prst="rect">
            <a:avLst/>
          </a:prstGeom>
        </p:spPr>
        <p:txBody>
          <a:bodyPr bIns="91440" anchor="ctr" anchorCtr="0">
            <a:normAutofit fontScale="70000" lnSpcReduction="20000"/>
          </a:bodyPr>
          <a:lstStyle>
            <a:lvl1pPr algn="ctr" rtl="0" eaLnBrk="1" latinLnBrk="0" hangingPunct="1">
              <a:spcBef>
                <a:spcPct val="0"/>
              </a:spcBef>
              <a:buNone/>
              <a:defRPr kumimoji="0" lang="en-US" sz="4000" kern="1200" dirty="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4500" dirty="0" smtClean="0">
                <a:solidFill>
                  <a:srgbClr val="663300"/>
                </a:solidFill>
              </a:rPr>
              <a:t>Корпоративный </a:t>
            </a:r>
            <a:r>
              <a:rPr lang="ru-RU" sz="4500" dirty="0" err="1" smtClean="0">
                <a:solidFill>
                  <a:srgbClr val="663300"/>
                </a:solidFill>
              </a:rPr>
              <a:t>блог</a:t>
            </a:r>
            <a:r>
              <a:rPr lang="ru-RU" sz="4500" dirty="0" smtClean="0">
                <a:solidFill>
                  <a:srgbClr val="663300"/>
                </a:solidFill>
              </a:rPr>
              <a:t> Национального центра правовой информации Республики Беларусь</a:t>
            </a:r>
            <a:br>
              <a:rPr lang="ru-RU" sz="4500" dirty="0" smtClean="0">
                <a:solidFill>
                  <a:srgbClr val="663300"/>
                </a:solidFill>
              </a:rPr>
            </a:br>
            <a:r>
              <a:rPr lang="en-US" sz="4500" dirty="0" smtClean="0">
                <a:solidFill>
                  <a:srgbClr val="663300"/>
                </a:solidFill>
                <a:hlinkClick r:id="rId4"/>
              </a:rPr>
              <a:t>http://ncpi.gov.by.blog.tut.by</a:t>
            </a:r>
            <a:r>
              <a:rPr lang="en-US" sz="4500" dirty="0" smtClean="0">
                <a:solidFill>
                  <a:srgbClr val="663300"/>
                </a:solidFill>
                <a:hlinkClick r:id="rId4"/>
              </a:rPr>
              <a:t>/</a:t>
            </a:r>
            <a:r>
              <a:rPr lang="ru-RU" sz="4500" dirty="0" smtClean="0">
                <a:solidFill>
                  <a:srgbClr val="663300"/>
                </a:solidFill>
              </a:rPr>
              <a:t> </a:t>
            </a:r>
            <a:endParaRPr lang="ru-RU" sz="4500" dirty="0">
              <a:solidFill>
                <a:srgbClr val="663300"/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68499" y="1376784"/>
            <a:ext cx="9014400" cy="144000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62340" y="2975545"/>
            <a:ext cx="9014400" cy="1080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2" name="Рисунок 11" descr="ncpi_logo.gif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3491880" y="260648"/>
            <a:ext cx="1809750" cy="981075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4227979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539551" y="1700808"/>
            <a:ext cx="8173955" cy="396044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b="1" dirty="0" smtClean="0">
                <a:latin typeface="+mj-lt"/>
              </a:rPr>
              <a:t>Национальный центр правовой информации Республики Беларусь (НЦПИ)</a:t>
            </a:r>
            <a:r>
              <a:rPr lang="ru-RU" dirty="0" smtClean="0">
                <a:latin typeface="+mj-lt"/>
              </a:rPr>
              <a:t>:</a:t>
            </a:r>
          </a:p>
          <a:p>
            <a:pPr marL="0" indent="0">
              <a:buFontTx/>
              <a:buChar char="-"/>
            </a:pPr>
            <a:r>
              <a:rPr lang="ru-RU" dirty="0" smtClean="0">
                <a:latin typeface="+mj-lt"/>
              </a:rPr>
              <a:t>Национальный реестр правовых актов (НРПА);</a:t>
            </a:r>
            <a:endParaRPr lang="ru-RU" dirty="0" smtClean="0">
              <a:latin typeface="+mj-lt"/>
            </a:endParaRPr>
          </a:p>
          <a:p>
            <a:pPr marL="0" indent="0">
              <a:buFontTx/>
              <a:buChar char="-"/>
            </a:pPr>
            <a:r>
              <a:rPr lang="ru-RU" dirty="0" smtClean="0">
                <a:latin typeface="+mj-lt"/>
              </a:rPr>
              <a:t>Официальное опубликование НПА;</a:t>
            </a:r>
          </a:p>
          <a:p>
            <a:pPr marL="0" indent="0">
              <a:buFontTx/>
              <a:buChar char="-"/>
            </a:pPr>
            <a:r>
              <a:rPr lang="ru-RU" dirty="0" smtClean="0">
                <a:latin typeface="+mj-lt"/>
              </a:rPr>
              <a:t>Эталонный банк данных правовой информации;</a:t>
            </a:r>
          </a:p>
          <a:p>
            <a:pPr marL="0" indent="0">
              <a:buFontTx/>
              <a:buChar char="-"/>
            </a:pPr>
            <a:r>
              <a:rPr lang="ru-RU" dirty="0" smtClean="0">
                <a:latin typeface="+mj-lt"/>
              </a:rPr>
              <a:t>Национальный правовой Интернет-портал Республики Беларусь (</a:t>
            </a:r>
            <a:r>
              <a:rPr lang="en-US" dirty="0" smtClean="0">
                <a:latin typeface="+mj-lt"/>
                <a:hlinkClick r:id="rId2"/>
              </a:rPr>
              <a:t>www.pravo.by</a:t>
            </a:r>
            <a:r>
              <a:rPr lang="ru-RU" dirty="0" smtClean="0">
                <a:latin typeface="+mj-lt"/>
              </a:rPr>
              <a:t>) и другие интернет-ресурсы;</a:t>
            </a:r>
          </a:p>
          <a:p>
            <a:pPr marL="0" indent="0">
              <a:buFontTx/>
              <a:buChar char="-"/>
            </a:pPr>
            <a:r>
              <a:rPr lang="ru-RU" dirty="0" smtClean="0">
                <a:latin typeface="+mj-lt"/>
              </a:rPr>
              <a:t>Распространение правовой информации;</a:t>
            </a:r>
          </a:p>
          <a:p>
            <a:pPr marL="0" indent="0">
              <a:buFontTx/>
              <a:buChar char="-"/>
            </a:pPr>
            <a:r>
              <a:rPr lang="ru-RU" dirty="0" smtClean="0">
                <a:latin typeface="+mj-lt"/>
              </a:rPr>
              <a:t>Научно-практическая деятельность.</a:t>
            </a:r>
          </a:p>
          <a:p>
            <a:pPr marL="0" indent="0">
              <a:buFontTx/>
              <a:buChar char="-"/>
            </a:pPr>
            <a:endParaRPr lang="ru-RU" dirty="0">
              <a:latin typeface="+mj-lt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07504" y="404664"/>
            <a:ext cx="8928992" cy="100811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5911214"/>
            <a:ext cx="720080" cy="720080"/>
          </a:xfrm>
          <a:prstGeom prst="rect">
            <a:avLst/>
          </a:prstGeom>
        </p:spPr>
      </p:pic>
      <p:pic>
        <p:nvPicPr>
          <p:cNvPr id="7" name="Рисунок 5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4368" y="5909036"/>
            <a:ext cx="753763" cy="753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Прямоугольник 7"/>
          <p:cNvSpPr/>
          <p:nvPr/>
        </p:nvSpPr>
        <p:spPr>
          <a:xfrm>
            <a:off x="107504" y="1412776"/>
            <a:ext cx="8928992" cy="14401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107504" y="332656"/>
            <a:ext cx="8928992" cy="72008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Объект 2"/>
          <p:cNvSpPr txBox="1">
            <a:spLocks/>
          </p:cNvSpPr>
          <p:nvPr/>
        </p:nvSpPr>
        <p:spPr>
          <a:xfrm>
            <a:off x="1187624" y="548680"/>
            <a:ext cx="7525883" cy="864096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58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SzPct val="8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SzPct val="80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FontTx/>
              <a:buChar char="o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Char char="•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228600" algn="l" rtl="0" eaLnBrk="1" latinLnBrk="0" hangingPunct="1">
              <a:spcBef>
                <a:spcPts val="370"/>
              </a:spcBef>
              <a:buClr>
                <a:schemeClr val="accent2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240280" lvl="8" indent="0">
              <a:buNone/>
            </a:pPr>
            <a:r>
              <a:rPr lang="ru-RU" sz="3600" dirty="0" smtClean="0">
                <a:solidFill>
                  <a:schemeClr val="bg1"/>
                </a:solidFill>
                <a:latin typeface="+mj-lt"/>
              </a:rPr>
              <a:t>О компании</a:t>
            </a:r>
            <a:endParaRPr lang="ru-RU" sz="3600" dirty="0">
              <a:solidFill>
                <a:schemeClr val="bg1"/>
              </a:solidFill>
              <a:latin typeface="+mj-lt"/>
            </a:endParaRPr>
          </a:p>
        </p:txBody>
      </p:sp>
      <p:pic>
        <p:nvPicPr>
          <p:cNvPr id="11" name="Рисунок 10" descr="ncpi_logo.gif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3779912" y="5661248"/>
            <a:ext cx="1809750" cy="981075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37541098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539551" y="1700808"/>
            <a:ext cx="8173955" cy="3960440"/>
          </a:xfrm>
        </p:spPr>
        <p:txBody>
          <a:bodyPr>
            <a:normAutofit/>
          </a:bodyPr>
          <a:lstStyle/>
          <a:p>
            <a:pPr marL="0" indent="0"/>
            <a:r>
              <a:rPr lang="ru-RU" dirty="0" smtClean="0">
                <a:latin typeface="+mj-lt"/>
              </a:rPr>
              <a:t>Освоить </a:t>
            </a:r>
            <a:r>
              <a:rPr lang="ru-RU" b="1" dirty="0" smtClean="0">
                <a:latin typeface="+mj-lt"/>
              </a:rPr>
              <a:t>новое направление</a:t>
            </a:r>
          </a:p>
          <a:p>
            <a:pPr marL="0" indent="0"/>
            <a:r>
              <a:rPr lang="ru-RU" dirty="0" smtClean="0">
                <a:latin typeface="+mj-lt"/>
              </a:rPr>
              <a:t>Создать площадку </a:t>
            </a:r>
            <a:r>
              <a:rPr lang="ru-RU" b="1" dirty="0" smtClean="0">
                <a:latin typeface="+mj-lt"/>
              </a:rPr>
              <a:t>для публикации неформатных</a:t>
            </a:r>
            <a:r>
              <a:rPr lang="ru-RU" dirty="0" smtClean="0">
                <a:latin typeface="+mj-lt"/>
              </a:rPr>
              <a:t> </a:t>
            </a:r>
            <a:r>
              <a:rPr lang="ru-RU" b="1" dirty="0" smtClean="0">
                <a:latin typeface="+mj-lt"/>
              </a:rPr>
              <a:t>материалов</a:t>
            </a:r>
            <a:r>
              <a:rPr lang="ru-RU" dirty="0" smtClean="0">
                <a:latin typeface="+mj-lt"/>
              </a:rPr>
              <a:t> (ответы на вопросы, обзоры, статьи и др.)</a:t>
            </a:r>
          </a:p>
          <a:p>
            <a:pPr marL="0" indent="0"/>
            <a:r>
              <a:rPr lang="ru-RU" dirty="0" smtClean="0">
                <a:latin typeface="+mj-lt"/>
              </a:rPr>
              <a:t>Использовать </a:t>
            </a:r>
            <a:r>
              <a:rPr lang="ru-RU" dirty="0" err="1" smtClean="0">
                <a:latin typeface="+mj-lt"/>
              </a:rPr>
              <a:t>блог</a:t>
            </a:r>
            <a:r>
              <a:rPr lang="ru-RU" dirty="0" smtClean="0">
                <a:latin typeface="+mj-lt"/>
              </a:rPr>
              <a:t> как </a:t>
            </a:r>
            <a:r>
              <a:rPr lang="ru-RU" b="1" dirty="0" smtClean="0">
                <a:latin typeface="+mj-lt"/>
              </a:rPr>
              <a:t>прикладной инструмент</a:t>
            </a:r>
            <a:r>
              <a:rPr lang="ru-RU" dirty="0" smtClean="0">
                <a:latin typeface="+mj-lt"/>
              </a:rPr>
              <a:t> к основным </a:t>
            </a:r>
            <a:r>
              <a:rPr lang="ru-RU" dirty="0" err="1" smtClean="0">
                <a:latin typeface="+mj-lt"/>
              </a:rPr>
              <a:t>интернет-ресурсам</a:t>
            </a:r>
            <a:endParaRPr lang="ru-RU" dirty="0" smtClean="0">
              <a:latin typeface="+mj-lt"/>
            </a:endParaRPr>
          </a:p>
          <a:p>
            <a:pPr marL="0" indent="0"/>
            <a:r>
              <a:rPr lang="ru-RU" b="1" dirty="0" smtClean="0">
                <a:latin typeface="+mj-lt"/>
              </a:rPr>
              <a:t>Привлечь внимание активных пользователей</a:t>
            </a:r>
            <a:r>
              <a:rPr lang="ru-RU" dirty="0" smtClean="0">
                <a:latin typeface="+mj-lt"/>
              </a:rPr>
              <a:t> к основным </a:t>
            </a:r>
            <a:r>
              <a:rPr lang="ru-RU" dirty="0" err="1" smtClean="0">
                <a:latin typeface="+mj-lt"/>
              </a:rPr>
              <a:t>интернет-ресурсам</a:t>
            </a:r>
            <a:endParaRPr lang="ru-RU" dirty="0" smtClean="0">
              <a:latin typeface="+mj-lt"/>
            </a:endParaRPr>
          </a:p>
          <a:p>
            <a:pPr marL="0" indent="0"/>
            <a:r>
              <a:rPr lang="ru-RU" b="1" dirty="0" smtClean="0">
                <a:latin typeface="+mj-lt"/>
              </a:rPr>
              <a:t>Популяризация деятельности </a:t>
            </a:r>
            <a:r>
              <a:rPr lang="ru-RU" dirty="0" smtClean="0">
                <a:latin typeface="+mj-lt"/>
              </a:rPr>
              <a:t>НЦПИ</a:t>
            </a:r>
            <a:endParaRPr lang="ru-RU" dirty="0">
              <a:latin typeface="+mj-lt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07504" y="404664"/>
            <a:ext cx="8928992" cy="100811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5911214"/>
            <a:ext cx="720080" cy="720080"/>
          </a:xfrm>
          <a:prstGeom prst="rect">
            <a:avLst/>
          </a:prstGeom>
        </p:spPr>
      </p:pic>
      <p:pic>
        <p:nvPicPr>
          <p:cNvPr id="7" name="Рисунок 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4368" y="5909036"/>
            <a:ext cx="753763" cy="753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Прямоугольник 7"/>
          <p:cNvSpPr/>
          <p:nvPr/>
        </p:nvSpPr>
        <p:spPr>
          <a:xfrm>
            <a:off x="107504" y="1412776"/>
            <a:ext cx="8928992" cy="14401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107504" y="332656"/>
            <a:ext cx="8928992" cy="72008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Объект 2"/>
          <p:cNvSpPr txBox="1">
            <a:spLocks/>
          </p:cNvSpPr>
          <p:nvPr/>
        </p:nvSpPr>
        <p:spPr>
          <a:xfrm>
            <a:off x="179512" y="332656"/>
            <a:ext cx="8964488" cy="1080120"/>
          </a:xfrm>
          <a:prstGeom prst="rect">
            <a:avLst/>
          </a:prstGeom>
        </p:spPr>
        <p:txBody>
          <a:bodyPr vert="horz">
            <a:noAutofit/>
          </a:bodyPr>
          <a:lstStyle>
            <a:lvl1pPr marL="274320" indent="-274320" algn="l" rtl="0" eaLnBrk="1" latinLnBrk="0" hangingPunct="1">
              <a:spcBef>
                <a:spcPts val="58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SzPct val="8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SzPct val="80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FontTx/>
              <a:buChar char="o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Char char="•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228600" algn="l" rtl="0" eaLnBrk="1" latinLnBrk="0" hangingPunct="1">
              <a:spcBef>
                <a:spcPts val="370"/>
              </a:spcBef>
              <a:buClr>
                <a:schemeClr val="accent2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8" indent="0" algn="ctr">
              <a:buNone/>
            </a:pPr>
            <a:r>
              <a:rPr lang="ru-RU" sz="2800" dirty="0" smtClean="0">
                <a:solidFill>
                  <a:schemeClr val="bg1"/>
                </a:solidFill>
                <a:latin typeface="+mj-lt"/>
              </a:rPr>
              <a:t>Цель, которую ставила перед собой компания</a:t>
            </a:r>
            <a:r>
              <a:rPr lang="ru-RU" sz="2800" dirty="0" smtClean="0">
                <a:solidFill>
                  <a:schemeClr val="bg1"/>
                </a:solidFill>
                <a:latin typeface="+mj-lt"/>
              </a:rPr>
              <a:t>,</a:t>
            </a:r>
          </a:p>
          <a:p>
            <a:pPr marL="0" lvl="8" indent="0" algn="ctr">
              <a:buNone/>
            </a:pPr>
            <a:r>
              <a:rPr lang="ru-RU" sz="2800" dirty="0" smtClean="0">
                <a:solidFill>
                  <a:schemeClr val="bg1"/>
                </a:solidFill>
                <a:latin typeface="+mj-lt"/>
              </a:rPr>
              <a:t> </a:t>
            </a:r>
            <a:r>
              <a:rPr lang="ru-RU" sz="2800" dirty="0" smtClean="0">
                <a:solidFill>
                  <a:schemeClr val="bg1"/>
                </a:solidFill>
                <a:latin typeface="+mj-lt"/>
              </a:rPr>
              <a:t>выбирая работу  с </a:t>
            </a:r>
            <a:r>
              <a:rPr lang="ru-RU" sz="2800" dirty="0" err="1" smtClean="0">
                <a:solidFill>
                  <a:schemeClr val="bg1"/>
                </a:solidFill>
                <a:latin typeface="+mj-lt"/>
              </a:rPr>
              <a:t>блогом</a:t>
            </a:r>
            <a:r>
              <a:rPr lang="ru-RU" sz="2800" dirty="0" smtClean="0">
                <a:solidFill>
                  <a:schemeClr val="bg1"/>
                </a:solidFill>
                <a:latin typeface="+mj-lt"/>
              </a:rPr>
              <a:t>.</a:t>
            </a:r>
            <a:endParaRPr lang="ru-RU" sz="2800" dirty="0">
              <a:solidFill>
                <a:schemeClr val="bg1"/>
              </a:solidFill>
              <a:latin typeface="+mj-lt"/>
            </a:endParaRPr>
          </a:p>
        </p:txBody>
      </p:sp>
      <p:pic>
        <p:nvPicPr>
          <p:cNvPr id="11" name="Рисунок 10" descr="ncpi_logo.gif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779912" y="5589240"/>
            <a:ext cx="1809750" cy="981075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37541098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539551" y="1700808"/>
            <a:ext cx="8173955" cy="3960440"/>
          </a:xfrm>
        </p:spPr>
        <p:txBody>
          <a:bodyPr/>
          <a:lstStyle/>
          <a:p>
            <a:pPr marL="0" indent="0">
              <a:buFontTx/>
              <a:buChar char="-"/>
            </a:pPr>
            <a:r>
              <a:rPr lang="ru-RU" dirty="0" smtClean="0">
                <a:latin typeface="+mj-lt"/>
              </a:rPr>
              <a:t>Простота и удобство в освоении и использовании</a:t>
            </a:r>
          </a:p>
          <a:p>
            <a:pPr marL="0" indent="0">
              <a:buFontTx/>
              <a:buChar char="-"/>
            </a:pPr>
            <a:r>
              <a:rPr lang="ru-RU" dirty="0" smtClean="0">
                <a:latin typeface="+mj-lt"/>
              </a:rPr>
              <a:t>Почти полное отсутствие затрат</a:t>
            </a:r>
          </a:p>
          <a:p>
            <a:pPr marL="0" indent="0">
              <a:buFontTx/>
              <a:buChar char="-"/>
            </a:pPr>
            <a:endParaRPr lang="ru-RU" dirty="0">
              <a:latin typeface="+mj-lt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07504" y="404664"/>
            <a:ext cx="8928992" cy="100811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>
                <a:solidFill>
                  <a:schemeClr val="bg1"/>
                </a:solidFill>
                <a:latin typeface="+mj-lt"/>
              </a:rPr>
              <a:t>Почему именно  этот инструмент?</a:t>
            </a:r>
            <a:endParaRPr lang="ru-RU" sz="2800" dirty="0">
              <a:solidFill>
                <a:schemeClr val="bg1"/>
              </a:solidFill>
              <a:latin typeface="+mj-lt"/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5911214"/>
            <a:ext cx="720080" cy="720080"/>
          </a:xfrm>
          <a:prstGeom prst="rect">
            <a:avLst/>
          </a:prstGeom>
        </p:spPr>
      </p:pic>
      <p:pic>
        <p:nvPicPr>
          <p:cNvPr id="7" name="Рисунок 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4368" y="5909036"/>
            <a:ext cx="753763" cy="753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Прямоугольник 7"/>
          <p:cNvSpPr/>
          <p:nvPr/>
        </p:nvSpPr>
        <p:spPr>
          <a:xfrm>
            <a:off x="107504" y="1412776"/>
            <a:ext cx="8928992" cy="14401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107504" y="332656"/>
            <a:ext cx="8928992" cy="72008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Объект 2"/>
          <p:cNvSpPr txBox="1">
            <a:spLocks/>
          </p:cNvSpPr>
          <p:nvPr/>
        </p:nvSpPr>
        <p:spPr>
          <a:xfrm>
            <a:off x="1187624" y="548680"/>
            <a:ext cx="7525883" cy="864096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58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SzPct val="8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SzPct val="80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FontTx/>
              <a:buChar char="o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Char char="•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228600" algn="l" rtl="0" eaLnBrk="1" latinLnBrk="0" hangingPunct="1">
              <a:spcBef>
                <a:spcPts val="370"/>
              </a:spcBef>
              <a:buClr>
                <a:schemeClr val="accent2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240280" lvl="8" indent="0">
              <a:buNone/>
            </a:pPr>
            <a:endParaRPr lang="ru-RU" sz="3600" dirty="0">
              <a:solidFill>
                <a:schemeClr val="bg1"/>
              </a:solidFill>
              <a:latin typeface="+mj-lt"/>
            </a:endParaRPr>
          </a:p>
        </p:txBody>
      </p:sp>
      <p:pic>
        <p:nvPicPr>
          <p:cNvPr id="11" name="Рисунок 10" descr="ncpi_logo.gif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707904" y="5661248"/>
            <a:ext cx="1809750" cy="981075"/>
          </a:xfrm>
          <a:prstGeom prst="rect">
            <a:avLst/>
          </a:prstGeom>
        </p:spPr>
      </p:pic>
      <p:pic>
        <p:nvPicPr>
          <p:cNvPr id="12" name="Рисунок 11" descr="Первая запись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1835696" y="2780928"/>
            <a:ext cx="5629484" cy="2840099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37541098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539551" y="1700808"/>
            <a:ext cx="8173955" cy="3960440"/>
          </a:xfrm>
        </p:spPr>
        <p:txBody>
          <a:bodyPr/>
          <a:lstStyle/>
          <a:p>
            <a:pPr marL="0" indent="0"/>
            <a:r>
              <a:rPr lang="ru-RU" dirty="0" smtClean="0">
                <a:latin typeface="+mj-lt"/>
              </a:rPr>
              <a:t>Ответственный сотрудник – </a:t>
            </a:r>
            <a:r>
              <a:rPr lang="ru-RU" b="1" dirty="0" smtClean="0">
                <a:latin typeface="+mj-lt"/>
              </a:rPr>
              <a:t>1</a:t>
            </a:r>
            <a:endParaRPr lang="ru-RU" dirty="0" smtClean="0">
              <a:latin typeface="+mj-lt"/>
            </a:endParaRPr>
          </a:p>
          <a:p>
            <a:pPr marL="0" indent="0"/>
            <a:r>
              <a:rPr lang="ru-RU" dirty="0" smtClean="0">
                <a:latin typeface="+mj-lt"/>
              </a:rPr>
              <a:t>Руководствуется </a:t>
            </a:r>
            <a:r>
              <a:rPr lang="ru-RU" b="1" dirty="0" smtClean="0">
                <a:latin typeface="+mj-lt"/>
              </a:rPr>
              <a:t>Регламентом</a:t>
            </a:r>
            <a:endParaRPr lang="ru-RU" dirty="0" smtClean="0">
              <a:latin typeface="+mj-lt"/>
            </a:endParaRPr>
          </a:p>
          <a:p>
            <a:pPr marL="0" indent="0"/>
            <a:r>
              <a:rPr lang="ru-RU" dirty="0" smtClean="0">
                <a:latin typeface="+mj-lt"/>
              </a:rPr>
              <a:t>Связь с другими ресурсами НЦПИ:</a:t>
            </a:r>
            <a:br>
              <a:rPr lang="ru-RU" dirty="0" smtClean="0">
                <a:latin typeface="+mj-lt"/>
              </a:rPr>
            </a:br>
            <a:r>
              <a:rPr lang="ru-RU" dirty="0" smtClean="0">
                <a:latin typeface="+mj-lt"/>
              </a:rPr>
              <a:t> баннеры, обзоры, дайджесты,</a:t>
            </a:r>
            <a:br>
              <a:rPr lang="ru-RU" dirty="0" smtClean="0">
                <a:latin typeface="+mj-lt"/>
              </a:rPr>
            </a:br>
            <a:r>
              <a:rPr lang="ru-RU" dirty="0" smtClean="0">
                <a:latin typeface="+mj-lt"/>
              </a:rPr>
              <a:t>краткие резюме со ссылками и </a:t>
            </a:r>
            <a:r>
              <a:rPr lang="ru-RU" dirty="0" smtClean="0">
                <a:latin typeface="+mj-lt"/>
              </a:rPr>
              <a:t>т.д.</a:t>
            </a:r>
            <a:endParaRPr lang="ru-RU" dirty="0" smtClean="0">
              <a:latin typeface="+mj-lt"/>
            </a:endParaRPr>
          </a:p>
          <a:p>
            <a:pPr marL="0" indent="0"/>
            <a:r>
              <a:rPr lang="ru-RU" dirty="0" smtClean="0">
                <a:latin typeface="+mj-lt"/>
              </a:rPr>
              <a:t>Основная сложность: </a:t>
            </a:r>
            <a:r>
              <a:rPr lang="ru-RU" dirty="0" smtClean="0">
                <a:latin typeface="+mj-lt"/>
              </a:rPr>
              <a:t>найти/создать</a:t>
            </a:r>
            <a:r>
              <a:rPr lang="ru-RU" dirty="0" smtClean="0">
                <a:latin typeface="+mj-lt"/>
              </a:rPr>
              <a:t/>
            </a:r>
            <a:br>
              <a:rPr lang="ru-RU" dirty="0" smtClean="0">
                <a:latin typeface="+mj-lt"/>
              </a:rPr>
            </a:br>
            <a:r>
              <a:rPr lang="ru-RU" dirty="0" smtClean="0">
                <a:latin typeface="+mj-lt"/>
              </a:rPr>
              <a:t> </a:t>
            </a:r>
            <a:r>
              <a:rPr lang="ru-RU" b="1" dirty="0" smtClean="0">
                <a:latin typeface="+mj-lt"/>
              </a:rPr>
              <a:t>оригинальный контент</a:t>
            </a:r>
            <a:endParaRPr lang="ru-RU" dirty="0" smtClean="0">
              <a:latin typeface="+mj-lt"/>
            </a:endParaRPr>
          </a:p>
          <a:p>
            <a:pPr marL="0" indent="0">
              <a:buNone/>
            </a:pPr>
            <a:endParaRPr lang="ru-RU" dirty="0">
              <a:latin typeface="+mj-lt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07504" y="404664"/>
            <a:ext cx="8928992" cy="100811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>
                <a:solidFill>
                  <a:schemeClr val="bg1"/>
                </a:solidFill>
                <a:latin typeface="+mj-lt"/>
              </a:rPr>
              <a:t>Механика работы с этим инструментом: как, сколько сотрудников задействовано, какие сложности были/есть.</a:t>
            </a: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5911214"/>
            <a:ext cx="720080" cy="720080"/>
          </a:xfrm>
          <a:prstGeom prst="rect">
            <a:avLst/>
          </a:prstGeom>
        </p:spPr>
      </p:pic>
      <p:pic>
        <p:nvPicPr>
          <p:cNvPr id="7" name="Рисунок 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4368" y="5909036"/>
            <a:ext cx="753763" cy="753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Прямоугольник 7"/>
          <p:cNvSpPr/>
          <p:nvPr/>
        </p:nvSpPr>
        <p:spPr>
          <a:xfrm>
            <a:off x="107504" y="1412776"/>
            <a:ext cx="8928992" cy="14401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107504" y="332656"/>
            <a:ext cx="8928992" cy="72008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Объект 2"/>
          <p:cNvSpPr txBox="1">
            <a:spLocks/>
          </p:cNvSpPr>
          <p:nvPr/>
        </p:nvSpPr>
        <p:spPr>
          <a:xfrm>
            <a:off x="1187624" y="548680"/>
            <a:ext cx="7525883" cy="864096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58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SzPct val="8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SzPct val="80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FontTx/>
              <a:buChar char="o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Char char="•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228600" algn="l" rtl="0" eaLnBrk="1" latinLnBrk="0" hangingPunct="1">
              <a:spcBef>
                <a:spcPts val="370"/>
              </a:spcBef>
              <a:buClr>
                <a:schemeClr val="accent2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240280" lvl="8" indent="0">
              <a:buNone/>
            </a:pPr>
            <a:endParaRPr lang="ru-RU" sz="3600" dirty="0">
              <a:solidFill>
                <a:schemeClr val="bg1"/>
              </a:solidFill>
              <a:latin typeface="+mj-lt"/>
            </a:endParaRPr>
          </a:p>
        </p:txBody>
      </p:sp>
      <p:pic>
        <p:nvPicPr>
          <p:cNvPr id="11" name="Рисунок 10" descr="ncpi_logo.gif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707904" y="5517232"/>
            <a:ext cx="1809750" cy="981075"/>
          </a:xfrm>
          <a:prstGeom prst="rect">
            <a:avLst/>
          </a:prstGeom>
        </p:spPr>
      </p:pic>
      <p:pic>
        <p:nvPicPr>
          <p:cNvPr id="12" name="Рисунок 11" descr="Сайты.СхемаEPC_подбор и публикация материалов блоге и аккаунте НЦПИ в Твиттер.jpg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5868144" y="2060848"/>
            <a:ext cx="2774627" cy="3384376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37541098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539551" y="1700808"/>
            <a:ext cx="8173955" cy="3960440"/>
          </a:xfrm>
        </p:spPr>
        <p:txBody>
          <a:bodyPr/>
          <a:lstStyle/>
          <a:p>
            <a:pPr marL="0" indent="0">
              <a:buNone/>
            </a:pPr>
            <a:r>
              <a:rPr lang="ru-RU" dirty="0" smtClean="0">
                <a:latin typeface="+mj-lt"/>
              </a:rPr>
              <a:t>Подписчиков – </a:t>
            </a:r>
            <a:r>
              <a:rPr lang="ru-RU" b="1" dirty="0" smtClean="0">
                <a:latin typeface="+mj-lt"/>
              </a:rPr>
              <a:t>более 600</a:t>
            </a:r>
            <a:r>
              <a:rPr lang="ru-RU" dirty="0" smtClean="0">
                <a:latin typeface="+mj-lt"/>
              </a:rPr>
              <a:t>;</a:t>
            </a:r>
          </a:p>
          <a:p>
            <a:pPr marL="0" indent="0">
              <a:buNone/>
            </a:pPr>
            <a:r>
              <a:rPr lang="ru-RU" dirty="0" smtClean="0">
                <a:latin typeface="+mj-lt"/>
              </a:rPr>
              <a:t>Посетители – </a:t>
            </a:r>
            <a:r>
              <a:rPr lang="ru-RU" b="1" dirty="0" smtClean="0">
                <a:latin typeface="+mj-lt"/>
              </a:rPr>
              <a:t>более 350/мес.</a:t>
            </a:r>
            <a:r>
              <a:rPr lang="ru-RU" dirty="0" smtClean="0">
                <a:latin typeface="+mj-lt"/>
              </a:rPr>
              <a:t>, </a:t>
            </a:r>
            <a:r>
              <a:rPr lang="ru-RU" b="1" dirty="0" smtClean="0">
                <a:latin typeface="+mj-lt"/>
              </a:rPr>
              <a:t>около 20/день</a:t>
            </a:r>
            <a:r>
              <a:rPr lang="ru-RU" dirty="0" smtClean="0">
                <a:latin typeface="+mj-lt"/>
              </a:rPr>
              <a:t>.</a:t>
            </a:r>
          </a:p>
          <a:p>
            <a:pPr marL="0" indent="0">
              <a:buNone/>
            </a:pPr>
            <a:r>
              <a:rPr lang="ru-RU" dirty="0" smtClean="0">
                <a:latin typeface="+mj-lt"/>
              </a:rPr>
              <a:t>Рейтинги: </a:t>
            </a:r>
            <a:r>
              <a:rPr lang="ru-RU" b="1" dirty="0" smtClean="0">
                <a:latin typeface="+mj-lt"/>
              </a:rPr>
              <a:t>26 место в категории «Общество и политика. Законодательство и право»</a:t>
            </a:r>
            <a:r>
              <a:rPr lang="ru-RU" dirty="0" smtClean="0">
                <a:latin typeface="+mj-lt"/>
              </a:rPr>
              <a:t> (АКАВИТА)</a:t>
            </a:r>
          </a:p>
          <a:p>
            <a:pPr marL="0" indent="0">
              <a:buNone/>
            </a:pPr>
            <a:endParaRPr lang="ru-RU" dirty="0" smtClean="0">
              <a:latin typeface="+mj-lt"/>
            </a:endParaRPr>
          </a:p>
          <a:p>
            <a:pPr marL="0" indent="0">
              <a:buNone/>
            </a:pPr>
            <a:endParaRPr lang="ru-RU" dirty="0">
              <a:latin typeface="+mj-lt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07504" y="404664"/>
            <a:ext cx="8928992" cy="100811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>
                <a:solidFill>
                  <a:schemeClr val="bg1"/>
                </a:solidFill>
                <a:latin typeface="+mj-lt"/>
              </a:rPr>
              <a:t>Эффективность работы данного инструмента. </a:t>
            </a:r>
            <a:endParaRPr lang="ru-RU" sz="2800" dirty="0" smtClean="0">
              <a:solidFill>
                <a:schemeClr val="bg1"/>
              </a:solidFill>
              <a:latin typeface="+mj-lt"/>
            </a:endParaRPr>
          </a:p>
          <a:p>
            <a:pPr algn="ctr"/>
            <a:r>
              <a:rPr lang="ru-RU" sz="2800" dirty="0" smtClean="0">
                <a:solidFill>
                  <a:schemeClr val="bg1"/>
                </a:solidFill>
                <a:latin typeface="+mj-lt"/>
              </a:rPr>
              <a:t>Была </a:t>
            </a:r>
            <a:r>
              <a:rPr lang="ru-RU" sz="2800" dirty="0" smtClean="0">
                <a:solidFill>
                  <a:schemeClr val="bg1"/>
                </a:solidFill>
                <a:latin typeface="+mj-lt"/>
              </a:rPr>
              <a:t>ли достигнута цель?</a:t>
            </a: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5911214"/>
            <a:ext cx="720080" cy="720080"/>
          </a:xfrm>
          <a:prstGeom prst="rect">
            <a:avLst/>
          </a:prstGeom>
        </p:spPr>
      </p:pic>
      <p:pic>
        <p:nvPicPr>
          <p:cNvPr id="7" name="Рисунок 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4368" y="5909036"/>
            <a:ext cx="753763" cy="753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Прямоугольник 7"/>
          <p:cNvSpPr/>
          <p:nvPr/>
        </p:nvSpPr>
        <p:spPr>
          <a:xfrm>
            <a:off x="107504" y="1412776"/>
            <a:ext cx="8928992" cy="14401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107504" y="332656"/>
            <a:ext cx="8928992" cy="72008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Объект 2"/>
          <p:cNvSpPr txBox="1">
            <a:spLocks/>
          </p:cNvSpPr>
          <p:nvPr/>
        </p:nvSpPr>
        <p:spPr>
          <a:xfrm>
            <a:off x="1187624" y="548680"/>
            <a:ext cx="7525883" cy="864096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58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SzPct val="8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SzPct val="80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FontTx/>
              <a:buChar char="o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Char char="•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228600" algn="l" rtl="0" eaLnBrk="1" latinLnBrk="0" hangingPunct="1">
              <a:spcBef>
                <a:spcPts val="370"/>
              </a:spcBef>
              <a:buClr>
                <a:schemeClr val="accent2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240280" lvl="8" indent="0">
              <a:buNone/>
            </a:pPr>
            <a:endParaRPr lang="ru-RU" sz="3600" dirty="0">
              <a:solidFill>
                <a:schemeClr val="bg1"/>
              </a:solidFill>
              <a:latin typeface="+mj-lt"/>
            </a:endParaRPr>
          </a:p>
        </p:txBody>
      </p:sp>
      <p:pic>
        <p:nvPicPr>
          <p:cNvPr id="11" name="Рисунок 10" descr="ncpi_logo.gif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707904" y="5589240"/>
            <a:ext cx="1809750" cy="981075"/>
          </a:xfrm>
          <a:prstGeom prst="rect">
            <a:avLst/>
          </a:prstGeom>
        </p:spPr>
      </p:pic>
      <p:pic>
        <p:nvPicPr>
          <p:cNvPr id="12" name="Рисунок 11" descr="рейтинг акавита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395536" y="3717032"/>
            <a:ext cx="8357464" cy="1440160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37541098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праведливость">
  <a:themeElements>
    <a:clrScheme name="Кнопка">
      <a:dk1>
        <a:sysClr val="windowText" lastClr="000000"/>
      </a:dk1>
      <a:lt1>
        <a:sysClr val="window" lastClr="FFFFFF"/>
      </a:lt1>
      <a:dk2>
        <a:srgbClr val="465E9C"/>
      </a:dk2>
      <a:lt2>
        <a:srgbClr val="CCDDEA"/>
      </a:lt2>
      <a:accent1>
        <a:srgbClr val="FDA023"/>
      </a:accent1>
      <a:accent2>
        <a:srgbClr val="AA2B1E"/>
      </a:accent2>
      <a:accent3>
        <a:srgbClr val="71685C"/>
      </a:accent3>
      <a:accent4>
        <a:srgbClr val="64A73B"/>
      </a:accent4>
      <a:accent5>
        <a:srgbClr val="EB5605"/>
      </a:accent5>
      <a:accent6>
        <a:srgbClr val="B9CA1A"/>
      </a:accent6>
      <a:hlink>
        <a:srgbClr val="D83E2C"/>
      </a:hlink>
      <a:folHlink>
        <a:srgbClr val="ED7D27"/>
      </a:folHlink>
    </a:clrScheme>
    <a:fontScheme name="Справедливость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Справедливость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130</TotalTime>
  <Words>202</Words>
  <Application>Microsoft Office PowerPoint</Application>
  <PresentationFormat>Экран (4:3)</PresentationFormat>
  <Paragraphs>30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Справедливость</vt:lpstr>
      <vt:lpstr>Сергей Цымбаревич, советник-консультант Национального центра правовой информации Республики Беларусь</vt:lpstr>
      <vt:lpstr>Слайд 2</vt:lpstr>
      <vt:lpstr>Слайд 3</vt:lpstr>
      <vt:lpstr>Слайд 4</vt:lpstr>
      <vt:lpstr>Слайд 5</vt:lpstr>
      <vt:lpstr>Слайд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 выступления</dc:title>
  <dc:creator>Natalia</dc:creator>
  <cp:lastModifiedBy>Цымбаревич</cp:lastModifiedBy>
  <cp:revision>19</cp:revision>
  <dcterms:created xsi:type="dcterms:W3CDTF">2014-03-28T08:31:21Z</dcterms:created>
  <dcterms:modified xsi:type="dcterms:W3CDTF">2015-05-20T13:18:53Z</dcterms:modified>
</cp:coreProperties>
</file>