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rts/chart19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20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rts/chart18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  <Override PartName="/ppt/charts/chart16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4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30"/>
  </p:notesMasterIdLst>
  <p:sldIdLst>
    <p:sldId id="257" r:id="rId2"/>
    <p:sldId id="259" r:id="rId3"/>
    <p:sldId id="260" r:id="rId4"/>
    <p:sldId id="258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6" r:id="rId18"/>
    <p:sldId id="275" r:id="rId19"/>
    <p:sldId id="274" r:id="rId20"/>
    <p:sldId id="273" r:id="rId21"/>
    <p:sldId id="280" r:id="rId22"/>
    <p:sldId id="279" r:id="rId23"/>
    <p:sldId id="278" r:id="rId24"/>
    <p:sldId id="277" r:id="rId25"/>
    <p:sldId id="283" r:id="rId26"/>
    <p:sldId id="282" r:id="rId27"/>
    <p:sldId id="281" r:id="rId28"/>
    <p:sldId id="286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76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&#1056;&#1072;&#1073;&#1086;&#1095;&#1080;&#1081;%20&#1089;&#1090;&#1086;&#1083;\&#1041;&#1088;&#1077;&#1085;&#1076;-2014-&#1055;&#1056;&#1040;&#1042;&#1048;&#1051;&#1068;&#1053;&#1067;&#1049;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&#1056;&#1072;&#1073;&#1086;&#1095;&#1080;&#1081;%20&#1089;&#1090;&#1086;&#1083;\&#1041;&#1088;&#1077;&#1085;&#1076;-2014-&#1055;&#1056;&#1040;&#1042;&#1048;&#1051;&#1068;&#1053;&#1067;&#1049;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&#1056;&#1072;&#1073;&#1086;&#1095;&#1080;&#1081;%20&#1089;&#1090;&#1086;&#1083;\&#1041;&#1088;&#1077;&#1085;&#1076;-2014-&#1055;&#1056;&#1040;&#1042;&#1048;&#1051;&#1068;&#1053;&#1067;&#1049;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&#1056;&#1072;&#1073;&#1086;&#1095;&#1080;&#1081;%20&#1089;&#1090;&#1086;&#1083;\&#1041;&#1088;&#1077;&#1085;&#1076;-2014-&#1055;&#1056;&#1040;&#1042;&#1048;&#1051;&#1068;&#1053;&#1067;&#1049;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&#1056;&#1072;&#1073;&#1086;&#1095;&#1080;&#1081;%20&#1089;&#1090;&#1086;&#1083;\&#1040;&#1053;&#1050;&#1045;&#1058;&#1048;&#1056;&#1054;&#1042;&#1040;&#1053;&#1048;&#1045;\&#1054;&#1055;&#1056;&#1054;&#1057;-2013\&#1041;&#1088;&#1077;&#1085;&#1076;-2013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&#1056;&#1072;&#1073;&#1086;&#1095;&#1080;&#1081;%20&#1089;&#1090;&#1086;&#1083;\&#1041;&#1088;&#1077;&#1085;&#1076;-2014-&#1055;&#1056;&#1040;&#1042;&#1048;&#1051;&#1068;&#1053;&#1067;&#1049;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&#1056;&#1072;&#1073;&#1086;&#1095;&#1080;&#1081;%20&#1089;&#1090;&#1086;&#1083;\&#1041;&#1088;&#1077;&#1085;&#1076;-2014-&#1055;&#1056;&#1040;&#1042;&#1048;&#1051;&#1068;&#1053;&#1067;&#1049;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&#1056;&#1072;&#1073;&#1086;&#1095;&#1080;&#1081;%20&#1089;&#1090;&#1086;&#1083;\&#1041;&#1088;&#1077;&#1085;&#1076;-2014-&#1055;&#1056;&#1040;&#1042;&#1048;&#1051;&#1068;&#1053;&#1067;&#1049;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&#1056;&#1072;&#1073;&#1086;&#1095;&#1080;&#1081;%20&#1089;&#1090;&#1086;&#1083;\&#1041;&#1088;&#1077;&#1085;&#1076;-2014-&#1055;&#1056;&#1040;&#1042;&#1048;&#1051;&#1068;&#1053;&#1067;&#1049;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&#1056;&#1072;&#1073;&#1086;&#1095;&#1080;&#1081;%20&#1089;&#1090;&#1086;&#1083;\&#1041;&#1088;&#1077;&#1085;&#1076;-2014-&#1055;&#1056;&#1040;&#1042;&#1048;&#1051;&#1068;&#1053;&#1067;&#1049;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&#1056;&#1072;&#1073;&#1086;&#1095;&#1080;&#1081;%20&#1089;&#1090;&#1086;&#1083;\&#1041;&#1088;&#1077;&#1085;&#1076;-2014-&#1055;&#1056;&#1040;&#1042;&#1048;&#1051;&#1068;&#1053;&#1067;&#1049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&#1056;&#1072;&#1073;&#1086;&#1095;&#1080;&#1081;%20&#1089;&#1090;&#1086;&#1083;\&#1041;&#1088;&#1077;&#1085;&#1076;-2014-&#1055;&#1056;&#1040;&#1042;&#1048;&#1051;&#1068;&#1053;&#1067;&#1049;.xlsx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&#1056;&#1072;&#1073;&#1086;&#1095;&#1080;&#1081;%20&#1089;&#1090;&#1086;&#1083;\&#1041;&#1088;&#1077;&#1085;&#1076;-2014-&#1055;&#1056;&#1040;&#1042;&#1048;&#1051;&#1068;&#1053;&#1067;&#1049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&#1056;&#1072;&#1073;&#1086;&#1095;&#1080;&#1081;%20&#1089;&#1090;&#1086;&#1083;\&#1041;&#1088;&#1077;&#1085;&#1076;-2014-&#1055;&#1056;&#1040;&#1042;&#1048;&#1051;&#1068;&#1053;&#1067;&#1049;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&#1056;&#1072;&#1073;&#1086;&#1095;&#1080;&#1081;%20&#1089;&#1090;&#1086;&#1083;\&#1041;&#1088;&#1077;&#1085;&#1076;-2014-&#1055;&#1056;&#1040;&#1042;&#1048;&#1051;&#1068;&#1053;&#1067;&#1049;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&#1056;&#1072;&#1073;&#1086;&#1095;&#1080;&#1081;%20&#1089;&#1090;&#1086;&#1083;\&#1041;&#1088;&#1077;&#1085;&#1076;-2014-&#1055;&#1056;&#1040;&#1042;&#1048;&#1051;&#1068;&#1053;&#1067;&#1049;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&#1056;&#1072;&#1073;&#1086;&#1095;&#1080;&#1081;%20&#1089;&#1090;&#1086;&#1083;\&#1041;&#1088;&#1077;&#1085;&#1076;-2014-&#1055;&#1056;&#1040;&#1042;&#1048;&#1051;&#1068;&#1053;&#1067;&#1049;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&#1056;&#1072;&#1073;&#1086;&#1095;&#1080;&#1081;%20&#1089;&#1090;&#1086;&#1083;\&#1041;&#1088;&#1077;&#1085;&#1076;-2014-&#1055;&#1056;&#1040;&#1042;&#1048;&#1051;&#1068;&#1053;&#1067;&#1049;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&#1056;&#1072;&#1073;&#1086;&#1095;&#1080;&#1081;%20&#1089;&#1090;&#1086;&#1083;\&#1041;&#1088;&#1077;&#1085;&#1076;-2014-&#1055;&#1056;&#1040;&#1042;&#1048;&#1051;&#1068;&#1053;&#1067;&#1049;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&#1056;&#1072;&#1073;&#1086;&#1095;&#1080;&#1081;%20&#1089;&#1090;&#1086;&#1083;\&#1041;&#1088;&#1077;&#1085;&#1076;-2014-&#1055;&#1056;&#1040;&#1042;&#1048;&#1051;&#1068;&#1053;&#1067;&#1049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8"/>
  <c:chart>
    <c:title>
      <c:tx>
        <c:rich>
          <a:bodyPr/>
          <a:lstStyle/>
          <a:p>
            <a:pPr>
              <a:defRPr/>
            </a:pPr>
            <a:r>
              <a:rPr lang="ru-RU"/>
              <a:t>ПОЛ РЕСПОНДЕНТОВ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spPr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c:spPr>
          <c:dPt>
            <c:idx val="0"/>
            <c:spPr>
              <a:solidFill>
                <a:srgbClr val="FF0066"/>
              </a:solidFill>
              <a:ln>
                <a:solidFill>
                  <a:schemeClr val="tx1"/>
                </a:solidFill>
              </a:ln>
            </c:spPr>
          </c:dPt>
          <c:dPt>
            <c:idx val="1"/>
            <c:spPr>
              <a:solidFill>
                <a:srgbClr val="0070C0"/>
              </a:solidFill>
              <a:ln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0"/>
                  <c:y val="1.3888888888889051E-2"/>
                </c:manualLayout>
              </c:layout>
              <c:showVal val="1"/>
            </c:dLbl>
            <c:dLbl>
              <c:idx val="1"/>
              <c:layout>
                <c:manualLayout>
                  <c:x val="0"/>
                  <c:y val="9.2592592592593698E-3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Val val="1"/>
          </c:dLbls>
          <c:cat>
            <c:strRef>
              <c:f>'ПОЛ-ВОЗРАСТ'!$A$1013:$A$1014</c:f>
              <c:strCache>
                <c:ptCount val="2"/>
                <c:pt idx="0">
                  <c:v>Женский</c:v>
                </c:pt>
                <c:pt idx="1">
                  <c:v>Мужской</c:v>
                </c:pt>
              </c:strCache>
            </c:strRef>
          </c:cat>
          <c:val>
            <c:numRef>
              <c:f>'ПОЛ-ВОЗРАСТ'!$D$1013:$D$1014</c:f>
              <c:numCache>
                <c:formatCode>0.0%</c:formatCode>
                <c:ptCount val="2"/>
                <c:pt idx="0">
                  <c:v>0.56699999999999995</c:v>
                </c:pt>
                <c:pt idx="1">
                  <c:v>0.43300000000000038</c:v>
                </c:pt>
              </c:numCache>
            </c:numRef>
          </c:val>
        </c:ser>
        <c:axId val="93136768"/>
        <c:axId val="124694528"/>
      </c:barChart>
      <c:catAx>
        <c:axId val="93136768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124694528"/>
        <c:crosses val="autoZero"/>
        <c:auto val="1"/>
        <c:lblAlgn val="ctr"/>
        <c:lblOffset val="100"/>
      </c:catAx>
      <c:valAx>
        <c:axId val="124694528"/>
        <c:scaling>
          <c:orientation val="minMax"/>
        </c:scaling>
        <c:axPos val="l"/>
        <c:majorGridlines/>
        <c:numFmt formatCode="0.0%" sourceLinked="1"/>
        <c:majorTickMark val="none"/>
        <c:tickLblPos val="nextTo"/>
        <c:crossAx val="93136768"/>
        <c:crosses val="autoZero"/>
        <c:crossBetween val="between"/>
      </c:valAx>
    </c:plotArea>
    <c:plotVisOnly val="1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sz="1800" dirty="0">
                <a:latin typeface="Cambria Math" pitchFamily="18" charset="0"/>
                <a:ea typeface="Cambria Math" pitchFamily="18" charset="0"/>
              </a:rPr>
              <a:t>ПРОЦЕНТ</a:t>
            </a:r>
            <a:r>
              <a:rPr lang="ru-RU" sz="1800" baseline="0" dirty="0">
                <a:latin typeface="Cambria Math" pitchFamily="18" charset="0"/>
                <a:ea typeface="Cambria Math" pitchFamily="18" charset="0"/>
              </a:rPr>
              <a:t> УДОВЛЕТВОРЕННОСТИ ЦЕТРОМ "ЛОДЭ" </a:t>
            </a:r>
            <a:r>
              <a:rPr lang="ru-RU" sz="1400" baseline="0" dirty="0">
                <a:latin typeface="Cambria Math" pitchFamily="18" charset="0"/>
                <a:ea typeface="Cambria Math" pitchFamily="18" charset="0"/>
              </a:rPr>
              <a:t>(2014 г.)</a:t>
            </a:r>
          </a:p>
        </c:rich>
      </c:tx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0.18808333333333777"/>
                  <c:y val="6.020732819538142E-4"/>
                </c:manualLayout>
              </c:layout>
              <c:showPercent val="1"/>
            </c:dLbl>
            <c:dLbl>
              <c:idx val="1"/>
              <c:layout>
                <c:manualLayout>
                  <c:x val="-6.2318460192477033E-2"/>
                  <c:y val="-3.1136545597582794E-2"/>
                </c:manualLayout>
              </c:layout>
              <c:showPercent val="1"/>
            </c:dLbl>
            <c:dLbl>
              <c:idx val="2"/>
              <c:layout>
                <c:manualLayout>
                  <c:x val="0.11471391076115522"/>
                  <c:y val="-2.4118019730292328E-2"/>
                </c:manualLayout>
              </c:layout>
              <c:showPercent val="1"/>
            </c:dLbl>
            <c:numFmt formatCode="0.0%" sourceLinked="0"/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Percent val="1"/>
            <c:showLeaderLines val="1"/>
          </c:dLbls>
          <c:cat>
            <c:strRef>
              <c:f>'6.1. Вопрос'!$A$1027:$A$1029</c:f>
              <c:strCache>
                <c:ptCount val="2"/>
                <c:pt idx="0">
                  <c:v>Положительные</c:v>
                </c:pt>
                <c:pt idx="1">
                  <c:v>Негативные </c:v>
                </c:pt>
              </c:strCache>
            </c:strRef>
          </c:cat>
          <c:val>
            <c:numRef>
              <c:f>'6.1. Вопрос'!$B$1027:$B$1029</c:f>
              <c:numCache>
                <c:formatCode>0.0%</c:formatCode>
                <c:ptCount val="3"/>
                <c:pt idx="0">
                  <c:v>0.97500000000000064</c:v>
                </c:pt>
                <c:pt idx="1">
                  <c:v>2.5000000000000001E-2</c:v>
                </c:pt>
              </c:numCache>
            </c:numRef>
          </c:val>
        </c:ser>
        <c:dLbls>
          <c:showPercent val="1"/>
        </c:dLbls>
      </c:pie3DChart>
    </c:plotArea>
    <c:legend>
      <c:legendPos val="t"/>
      <c:legendEntry>
        <c:idx val="2"/>
        <c:delete val="1"/>
      </c:legendEntry>
      <c:layout/>
      <c:txPr>
        <a:bodyPr/>
        <a:lstStyle/>
        <a:p>
          <a:pPr rtl="0">
            <a:defRPr sz="1200" b="1"/>
          </a:pPr>
          <a:endParaRPr lang="ru-RU"/>
        </a:p>
      </c:txPr>
    </c:legend>
    <c:plotVisOnly val="1"/>
  </c:chart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 sz="1400"/>
            </a:pPr>
            <a:r>
              <a:rPr lang="ru-RU" sz="1800" dirty="0">
                <a:latin typeface="Cambria Math" pitchFamily="18" charset="0"/>
                <a:ea typeface="Cambria Math" pitchFamily="18" charset="0"/>
              </a:rPr>
              <a:t>ПРОЦЕНТНОЕ</a:t>
            </a:r>
            <a:r>
              <a:rPr lang="ru-RU" sz="1800" baseline="0" dirty="0">
                <a:latin typeface="Cambria Math" pitchFamily="18" charset="0"/>
                <a:ea typeface="Cambria Math" pitchFamily="18" charset="0"/>
              </a:rPr>
              <a:t> СООТНОШЕНИЕ МЕЖДУ ОЦЕНКАМИ РАБОТЫ МЕДЦЕНТРА "ЛОДЭ"</a:t>
            </a:r>
            <a:endParaRPr lang="ru-RU" sz="1800" dirty="0">
              <a:latin typeface="Cambria Math" pitchFamily="18" charset="0"/>
              <a:ea typeface="Cambria Math" pitchFamily="18" charset="0"/>
            </a:endParaRP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v>2014</c:v>
          </c:tx>
          <c:spPr>
            <a:solidFill>
              <a:srgbClr val="FF0000"/>
            </a:solidFill>
          </c:spPr>
          <c:dLbls>
            <c:dLbl>
              <c:idx val="0"/>
              <c:layout>
                <c:manualLayout>
                  <c:x val="0"/>
                  <c:y val="1.3651877133105858E-2"/>
                </c:manualLayout>
              </c:layout>
              <c:showVal val="1"/>
            </c:dLbl>
            <c:dLbl>
              <c:idx val="1"/>
              <c:layout>
                <c:manualLayout>
                  <c:x val="0"/>
                  <c:y val="1.3651877133105858E-2"/>
                </c:manualLayout>
              </c:layout>
              <c:showVal val="1"/>
            </c:dLbl>
            <c:dLbl>
              <c:idx val="2"/>
              <c:layout>
                <c:manualLayout>
                  <c:x val="6.9444444444444701E-3"/>
                  <c:y val="9.1012514220704822E-3"/>
                </c:manualLayout>
              </c:layout>
              <c:showVal val="1"/>
            </c:dLbl>
            <c:numFmt formatCode="0%" sourceLinked="0"/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Val val="1"/>
          </c:dLbls>
          <c:cat>
            <c:strRef>
              <c:f>'6.1. Вопрос'!$A$1018:$A$1020</c:f>
              <c:strCache>
                <c:ptCount val="3"/>
                <c:pt idx="0">
                  <c:v>Не обращались</c:v>
                </c:pt>
                <c:pt idx="1">
                  <c:v>Положительные</c:v>
                </c:pt>
                <c:pt idx="2">
                  <c:v>Негативные</c:v>
                </c:pt>
              </c:strCache>
            </c:strRef>
          </c:cat>
          <c:val>
            <c:numRef>
              <c:f>'6.1. Вопрос'!$B$1018:$B$1020</c:f>
              <c:numCache>
                <c:formatCode>0%</c:formatCode>
                <c:ptCount val="3"/>
                <c:pt idx="0" formatCode="0.0%">
                  <c:v>0.55000000000000004</c:v>
                </c:pt>
                <c:pt idx="1">
                  <c:v>0.44</c:v>
                </c:pt>
                <c:pt idx="2" formatCode="0.0%">
                  <c:v>1.0000000000000005E-2</c:v>
                </c:pt>
              </c:numCache>
            </c:numRef>
          </c:val>
        </c:ser>
        <c:ser>
          <c:idx val="1"/>
          <c:order val="1"/>
          <c:tx>
            <c:v>2013</c:v>
          </c:tx>
          <c:spPr>
            <a:solidFill>
              <a:srgbClr val="00B050"/>
            </a:solidFill>
          </c:spPr>
          <c:dLbls>
            <c:dLbl>
              <c:idx val="0"/>
              <c:layout>
                <c:manualLayout>
                  <c:x val="4.6296296296296537E-3"/>
                  <c:y val="1.3651877133105858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Val val="1"/>
          </c:dLbls>
          <c:cat>
            <c:strRef>
              <c:f>'6.1. Вопрос'!$A$1018:$A$1020</c:f>
              <c:strCache>
                <c:ptCount val="3"/>
                <c:pt idx="0">
                  <c:v>Не обращались</c:v>
                </c:pt>
                <c:pt idx="1">
                  <c:v>Положительные</c:v>
                </c:pt>
                <c:pt idx="2">
                  <c:v>Негативные</c:v>
                </c:pt>
              </c:strCache>
            </c:strRef>
          </c:cat>
          <c:val>
            <c:numRef>
              <c:f>'6.1. Вопрос'!$C$1018:$C$1020</c:f>
              <c:numCache>
                <c:formatCode>0%</c:formatCode>
                <c:ptCount val="3"/>
                <c:pt idx="0">
                  <c:v>0.72000000000000064</c:v>
                </c:pt>
                <c:pt idx="1">
                  <c:v>0.26</c:v>
                </c:pt>
                <c:pt idx="2" formatCode="0.0%">
                  <c:v>1.4999999999999998E-2</c:v>
                </c:pt>
              </c:numCache>
            </c:numRef>
          </c:val>
        </c:ser>
        <c:axId val="140508544"/>
        <c:axId val="140973952"/>
      </c:barChart>
      <c:catAx>
        <c:axId val="140508544"/>
        <c:scaling>
          <c:orientation val="minMax"/>
        </c:scaling>
        <c:axPos val="b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40973952"/>
        <c:crosses val="autoZero"/>
        <c:auto val="1"/>
        <c:lblAlgn val="ctr"/>
        <c:lblOffset val="100"/>
      </c:catAx>
      <c:valAx>
        <c:axId val="140973952"/>
        <c:scaling>
          <c:orientation val="minMax"/>
        </c:scaling>
        <c:axPos val="l"/>
        <c:majorGridlines/>
        <c:numFmt formatCode="0%" sourceLinked="0"/>
        <c:tickLblPos val="nextTo"/>
        <c:crossAx val="140508544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b="1"/>
          </a:pPr>
          <a:endParaRPr lang="ru-RU"/>
        </a:p>
      </c:txPr>
    </c:legend>
    <c:plotVisOnly val="1"/>
  </c:chart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AngAx val="1"/>
    </c:view3D>
    <c:plotArea>
      <c:layout>
        <c:manualLayout>
          <c:layoutTarget val="inner"/>
          <c:xMode val="edge"/>
          <c:yMode val="edge"/>
          <c:x val="9.0460629921259847E-2"/>
          <c:y val="7.4548702245552642E-2"/>
          <c:w val="0.86509492563429735"/>
          <c:h val="0.79822506561679785"/>
        </c:manualLayout>
      </c:layout>
      <c:bar3DChart>
        <c:barDir val="col"/>
        <c:grouping val="clustered"/>
        <c:ser>
          <c:idx val="0"/>
          <c:order val="0"/>
          <c:spPr>
            <a:solidFill>
              <a:srgbClr val="00B050"/>
            </a:solidFill>
          </c:spPr>
          <c:dLbls>
            <c:dLbl>
              <c:idx val="0"/>
              <c:layout>
                <c:manualLayout>
                  <c:x val="2.777777777777803E-2"/>
                  <c:y val="-9.2592592592593385E-3"/>
                </c:manualLayout>
              </c:layout>
              <c:showVal val="1"/>
            </c:dLbl>
            <c:dLbl>
              <c:idx val="1"/>
              <c:layout>
                <c:manualLayout>
                  <c:x val="1.9444444444444445E-2"/>
                  <c:y val="-1.8518518518518511E-2"/>
                </c:manualLayout>
              </c:layout>
              <c:showVal val="1"/>
            </c:dLbl>
            <c:dLbl>
              <c:idx val="2"/>
              <c:layout>
                <c:manualLayout>
                  <c:x val="1.1111111111111125E-2"/>
                  <c:y val="-4.6296296296296545E-3"/>
                </c:manualLayout>
              </c:layout>
              <c:showVal val="1"/>
            </c:dLbl>
            <c:dLbl>
              <c:idx val="3"/>
              <c:layout>
                <c:manualLayout>
                  <c:x val="8.3333333333333367E-3"/>
                  <c:y val="-4.6296296296296545E-3"/>
                </c:manualLayout>
              </c:layout>
              <c:showVal val="1"/>
            </c:dLbl>
            <c:dLbl>
              <c:idx val="4"/>
              <c:layout>
                <c:manualLayout>
                  <c:x val="1.6666666666666781E-2"/>
                  <c:y val="-4.6296296296296545E-3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>
                    <a:latin typeface="Cambria Math" pitchFamily="18" charset="0"/>
                    <a:ea typeface="Cambria Math" pitchFamily="18" charset="0"/>
                  </a:defRPr>
                </a:pPr>
                <a:endParaRPr lang="ru-RU"/>
              </a:p>
            </c:txPr>
            <c:showVal val="1"/>
          </c:dLbls>
          <c:val>
            <c:numRef>
              <c:f>'6.2. Оценка "ЛОДЭ" от 1 до 5'!$D$512:$D$516</c:f>
              <c:numCache>
                <c:formatCode>0.0%</c:formatCode>
                <c:ptCount val="5"/>
                <c:pt idx="0">
                  <c:v>4.000000000000007E-3</c:v>
                </c:pt>
                <c:pt idx="1">
                  <c:v>1.2999999999999998E-2</c:v>
                </c:pt>
                <c:pt idx="2" formatCode="0%">
                  <c:v>5.900000000000008E-2</c:v>
                </c:pt>
                <c:pt idx="3" formatCode="0%">
                  <c:v>0.55100000000000005</c:v>
                </c:pt>
                <c:pt idx="4" formatCode="0%">
                  <c:v>0.37000000000000038</c:v>
                </c:pt>
              </c:numCache>
            </c:numRef>
          </c:val>
        </c:ser>
        <c:ser>
          <c:idx val="1"/>
          <c:order val="1"/>
          <c:val>
            <c:numRef>
              <c:f>'6.2. Оценка "ЛОДЭ" от 1 до 5'!$B$512:$B$516</c:f>
              <c:numCache>
                <c:formatCode>General</c:formatCode>
                <c:ptCount val="5"/>
              </c:numCache>
            </c:numRef>
          </c:val>
        </c:ser>
        <c:ser>
          <c:idx val="2"/>
          <c:order val="2"/>
          <c:val>
            <c:numRef>
              <c:f>'6.2. Оценка "ЛОДЭ" от 1 до 5'!$C$512:$C$516</c:f>
              <c:numCache>
                <c:formatCode>General</c:formatCode>
                <c:ptCount val="5"/>
              </c:numCache>
            </c:numRef>
          </c:val>
        </c:ser>
        <c:shape val="box"/>
        <c:axId val="128817408"/>
        <c:axId val="141021184"/>
        <c:axId val="0"/>
      </c:bar3DChart>
      <c:catAx>
        <c:axId val="128817408"/>
        <c:scaling>
          <c:orientation val="minMax"/>
        </c:scaling>
        <c:axPos val="b"/>
        <c:numFmt formatCode="General" sourceLinked="0"/>
        <c:tickLblPos val="nextTo"/>
        <c:txPr>
          <a:bodyPr/>
          <a:lstStyle/>
          <a:p>
            <a:pPr>
              <a:defRPr sz="1400" b="1">
                <a:latin typeface="Cambria Math" pitchFamily="18" charset="0"/>
                <a:ea typeface="Cambria Math" pitchFamily="18" charset="0"/>
              </a:defRPr>
            </a:pPr>
            <a:endParaRPr lang="ru-RU"/>
          </a:p>
        </c:txPr>
        <c:crossAx val="141021184"/>
        <c:crosses val="autoZero"/>
        <c:auto val="1"/>
        <c:lblAlgn val="ctr"/>
        <c:lblOffset val="100"/>
      </c:catAx>
      <c:valAx>
        <c:axId val="141021184"/>
        <c:scaling>
          <c:orientation val="minMax"/>
          <c:max val="0.60000000000000064"/>
          <c:min val="0"/>
        </c:scaling>
        <c:axPos val="l"/>
        <c:majorGridlines/>
        <c:numFmt formatCode="0%" sourceLinked="0"/>
        <c:tickLblPos val="nextTo"/>
        <c:txPr>
          <a:bodyPr/>
          <a:lstStyle/>
          <a:p>
            <a:pPr>
              <a:defRPr sz="1200" b="1">
                <a:latin typeface="Cambria Math" pitchFamily="18" charset="0"/>
                <a:ea typeface="Cambria Math" pitchFamily="18" charset="0"/>
              </a:defRPr>
            </a:pPr>
            <a:endParaRPr lang="ru-RU"/>
          </a:p>
        </c:txPr>
        <c:crossAx val="128817408"/>
        <c:crosses val="autoZero"/>
        <c:crossBetween val="between"/>
      </c:valAx>
    </c:plotArea>
    <c:plotVisOnly val="1"/>
  </c:chart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>
                <a:effectLst/>
              </a:defRPr>
            </a:pPr>
            <a:r>
              <a:rPr lang="ru-RU" sz="1800" baseline="0" dirty="0" smtClean="0">
                <a:effectLst/>
              </a:rPr>
              <a:t>2013 </a:t>
            </a:r>
            <a:r>
              <a:rPr lang="ru-RU" sz="1800" baseline="0" dirty="0">
                <a:effectLst/>
              </a:rPr>
              <a:t>г</a:t>
            </a:r>
            <a:r>
              <a:rPr lang="ru-RU" sz="1800" baseline="0" dirty="0" smtClean="0">
                <a:effectLst/>
              </a:rPr>
              <a:t>.</a:t>
            </a:r>
            <a:endParaRPr lang="ru-RU" sz="1800" dirty="0">
              <a:effectLst/>
            </a:endParaRPr>
          </a:p>
        </c:rich>
      </c:tx>
      <c:layout>
        <c:manualLayout>
          <c:xMode val="edge"/>
          <c:yMode val="edge"/>
          <c:x val="1.7693664436294408E-2"/>
          <c:y val="1.7797475934869647E-2"/>
        </c:manualLayout>
      </c:layout>
    </c:title>
    <c:plotArea>
      <c:layout/>
      <c:pieChart>
        <c:varyColors val="1"/>
        <c:ser>
          <c:idx val="0"/>
          <c:order val="0"/>
          <c:dPt>
            <c:idx val="0"/>
            <c:explosion val="10"/>
          </c:dPt>
          <c:dLbls>
            <c:dLbl>
              <c:idx val="0"/>
              <c:layout>
                <c:manualLayout>
                  <c:x val="6.8157691709284554E-2"/>
                  <c:y val="-6.4019062451389774E-2"/>
                </c:manualLayout>
              </c:layout>
              <c:tx>
                <c:rich>
                  <a:bodyPr/>
                  <a:lstStyle/>
                  <a:p>
                    <a:r>
                      <a:rPr lang="ru-RU" sz="1000" b="1" dirty="0"/>
                      <a:t>Да </a:t>
                    </a:r>
                    <a:r>
                      <a:rPr lang="ru-RU" sz="1000" b="1" dirty="0" smtClean="0"/>
                      <a:t>31%</a:t>
                    </a:r>
                    <a:endParaRPr lang="ru-RU" sz="1000" b="1" dirty="0"/>
                  </a:p>
                </c:rich>
              </c:tx>
              <c:showVal val="1"/>
              <c:showCatName val="1"/>
            </c:dLbl>
            <c:dLbl>
              <c:idx val="1"/>
              <c:layout>
                <c:manualLayout>
                  <c:x val="8.7970034995625529E-2"/>
                  <c:y val="2.4344510127723692E-2"/>
                </c:manualLayout>
              </c:layout>
              <c:tx>
                <c:rich>
                  <a:bodyPr/>
                  <a:lstStyle/>
                  <a:p>
                    <a:r>
                      <a:rPr lang="ru-RU" sz="1000" b="1" dirty="0"/>
                      <a:t>Нет </a:t>
                    </a:r>
                    <a:r>
                      <a:rPr lang="ru-RU" sz="1000" b="1" dirty="0" smtClean="0"/>
                      <a:t>19%</a:t>
                    </a:r>
                    <a:endParaRPr lang="ru-RU" sz="1000" b="1" dirty="0"/>
                  </a:p>
                </c:rich>
              </c:tx>
              <c:showVal val="1"/>
              <c:showCatName val="1"/>
            </c:dLbl>
            <c:dLbl>
              <c:idx val="2"/>
              <c:layout>
                <c:manualLayout>
                  <c:x val="-6.4632108486439202E-2"/>
                  <c:y val="-1.9798046077573638E-2"/>
                </c:manualLayout>
              </c:layout>
              <c:tx>
                <c:rich>
                  <a:bodyPr/>
                  <a:lstStyle/>
                  <a:p>
                    <a:r>
                      <a:rPr lang="ru-RU" sz="1000" b="1" dirty="0"/>
                      <a:t>Возможно  </a:t>
                    </a:r>
                    <a:r>
                      <a:rPr lang="ru-RU" sz="1000" b="1" dirty="0" smtClean="0"/>
                      <a:t>25%</a:t>
                    </a:r>
                  </a:p>
                </c:rich>
              </c:tx>
              <c:showVal val="1"/>
              <c:showCatName val="1"/>
            </c:dLbl>
            <c:dLbl>
              <c:idx val="3"/>
              <c:layout>
                <c:manualLayout>
                  <c:x val="0"/>
                  <c:y val="-4.0394898430598992E-2"/>
                </c:manualLayout>
              </c:layout>
              <c:tx>
                <c:rich>
                  <a:bodyPr/>
                  <a:lstStyle/>
                  <a:p>
                    <a:r>
                      <a:rPr lang="ru-RU" sz="1000" b="1" dirty="0"/>
                      <a:t>Не знаю </a:t>
                    </a:r>
                    <a:r>
                      <a:rPr lang="ru-RU" sz="1000" b="1" dirty="0" smtClean="0"/>
                      <a:t>17%</a:t>
                    </a:r>
                  </a:p>
                </c:rich>
              </c:tx>
              <c:showVal val="1"/>
              <c:showCatName val="1"/>
            </c:dLbl>
            <c:dLbl>
              <c:idx val="4"/>
              <c:layout>
                <c:manualLayout>
                  <c:x val="-2.3634673326569332E-2"/>
                  <c:y val="-1.0009442389968161E-2"/>
                </c:manualLayout>
              </c:layout>
              <c:tx>
                <c:rich>
                  <a:bodyPr/>
                  <a:lstStyle/>
                  <a:p>
                    <a:r>
                      <a:rPr lang="ru-RU" sz="1000" b="1" dirty="0"/>
                      <a:t>По </a:t>
                    </a:r>
                  </a:p>
                  <a:p>
                    <a:r>
                      <a:rPr lang="be-BY" sz="1000" b="1" dirty="0" smtClean="0"/>
                      <a:t>о</a:t>
                    </a:r>
                    <a:r>
                      <a:rPr lang="ru-RU" sz="1000" b="1" dirty="0" err="1" smtClean="0"/>
                      <a:t>бстоятель</a:t>
                    </a:r>
                    <a:r>
                      <a:rPr lang="en-US" sz="1000" b="1" dirty="0" smtClean="0"/>
                      <a:t>-</a:t>
                    </a:r>
                    <a:r>
                      <a:rPr lang="ru-RU" sz="1000" b="1" dirty="0" err="1" smtClean="0"/>
                      <a:t>ствам</a:t>
                    </a:r>
                    <a:r>
                      <a:rPr lang="ru-RU" sz="1000" b="1" dirty="0" smtClean="0"/>
                      <a:t> 9%</a:t>
                    </a:r>
                    <a:endParaRPr lang="ru-RU" sz="1000" b="1" dirty="0"/>
                  </a:p>
                </c:rich>
              </c:tx>
              <c:showVal val="1"/>
              <c:showCatName val="1"/>
            </c:dLbl>
            <c:txPr>
              <a:bodyPr/>
              <a:lstStyle/>
              <a:p>
                <a:pPr>
                  <a:defRPr sz="1000" b="1"/>
                </a:pPr>
                <a:endParaRPr lang="ru-RU"/>
              </a:p>
            </c:txPr>
            <c:showVal val="1"/>
            <c:showCatName val="1"/>
            <c:showLeaderLines val="1"/>
          </c:dLbls>
          <c:cat>
            <c:strRef>
              <c:f>'8 Вопрос'!$A$1017:$A$1021</c:f>
              <c:strCache>
                <c:ptCount val="5"/>
                <c:pt idx="0">
                  <c:v>Да</c:v>
                </c:pt>
                <c:pt idx="1">
                  <c:v>Нет</c:v>
                </c:pt>
                <c:pt idx="2">
                  <c:v>Возможно</c:v>
                </c:pt>
                <c:pt idx="3">
                  <c:v>Не знаю</c:v>
                </c:pt>
                <c:pt idx="4">
                  <c:v>По обстоятельствам</c:v>
                </c:pt>
              </c:strCache>
            </c:strRef>
          </c:cat>
          <c:val>
            <c:numRef>
              <c:f>'8 Вопрос'!$C$1017:$C$1021</c:f>
              <c:numCache>
                <c:formatCode>0%</c:formatCode>
                <c:ptCount val="5"/>
                <c:pt idx="0">
                  <c:v>0.31400000000000172</c:v>
                </c:pt>
                <c:pt idx="1">
                  <c:v>0.18900000000000092</c:v>
                </c:pt>
                <c:pt idx="2">
                  <c:v>0.24500000000000041</c:v>
                </c:pt>
                <c:pt idx="3">
                  <c:v>0.16600000000000001</c:v>
                </c:pt>
                <c:pt idx="4">
                  <c:v>8.5000000000000006E-2</c:v>
                </c:pt>
              </c:numCache>
            </c:numRef>
          </c:val>
        </c:ser>
        <c:dLbls>
          <c:showVal val="1"/>
          <c:showCatName val="1"/>
        </c:dLbls>
        <c:firstSliceAng val="0"/>
      </c:pieChart>
    </c:plotArea>
    <c:plotVisOnly val="1"/>
  </c:chart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sz="1800" baseline="0"/>
              <a:t>2014 г.</a:t>
            </a:r>
            <a:endParaRPr lang="ru-RU" sz="1800"/>
          </a:p>
        </c:rich>
      </c:tx>
      <c:layout>
        <c:manualLayout>
          <c:xMode val="edge"/>
          <c:yMode val="edge"/>
          <c:x val="2.7447871099446092E-2"/>
          <c:y val="1.937984496124031E-2"/>
        </c:manualLayout>
      </c:layout>
    </c:title>
    <c:plotArea>
      <c:layout/>
      <c:pieChart>
        <c:varyColors val="1"/>
        <c:ser>
          <c:idx val="0"/>
          <c:order val="0"/>
          <c:dPt>
            <c:idx val="0"/>
            <c:explosion val="10"/>
          </c:dPt>
          <c:dLbls>
            <c:dLbl>
              <c:idx val="0"/>
              <c:layout>
                <c:manualLayout>
                  <c:x val="3.0092592592592511E-2"/>
                  <c:y val="2.3255813953488289E-2"/>
                </c:manualLayout>
              </c:layout>
              <c:tx>
                <c:rich>
                  <a:bodyPr/>
                  <a:lstStyle/>
                  <a:p>
                    <a:pPr>
                      <a:defRPr b="1"/>
                    </a:pPr>
                    <a:r>
                      <a:rPr lang="ru-RU" b="1"/>
                      <a:t>Да 55%</a:t>
                    </a:r>
                  </a:p>
                </c:rich>
              </c:tx>
              <c:spPr/>
              <c:dLblPos val="bestFit"/>
              <c:showCatName val="1"/>
              <c:showPercent val="1"/>
              <c:separator> </c:separator>
            </c:dLbl>
            <c:dLbl>
              <c:idx val="1"/>
              <c:layout>
                <c:manualLayout>
                  <c:x val="-2.0833333333333412E-2"/>
                  <c:y val="7.7519379844961673E-3"/>
                </c:manualLayout>
              </c:layout>
              <c:spPr/>
              <c:txPr>
                <a:bodyPr/>
                <a:lstStyle/>
                <a:p>
                  <a:pPr>
                    <a:defRPr b="1"/>
                  </a:pPr>
                  <a:endParaRPr lang="ru-RU"/>
                </a:p>
              </c:txPr>
              <c:dLblPos val="bestFit"/>
              <c:showCatName val="1"/>
              <c:showPercent val="1"/>
              <c:separator> </c:separator>
            </c:dLbl>
            <c:dLbl>
              <c:idx val="2"/>
              <c:layout>
                <c:manualLayout>
                  <c:x val="-1.8518518518518583E-2"/>
                  <c:y val="-4.2635658914728813E-2"/>
                </c:manualLayout>
              </c:layout>
              <c:spPr/>
              <c:txPr>
                <a:bodyPr/>
                <a:lstStyle/>
                <a:p>
                  <a:pPr>
                    <a:defRPr b="1"/>
                  </a:pPr>
                  <a:endParaRPr lang="ru-RU"/>
                </a:p>
              </c:txPr>
              <c:dLblPos val="bestFit"/>
              <c:showCatName val="1"/>
              <c:showPercent val="1"/>
              <c:separator> </c:separator>
            </c:dLbl>
            <c:dLbl>
              <c:idx val="3"/>
              <c:layout>
                <c:manualLayout>
                  <c:x val="-3.0092592592592591E-2"/>
                  <c:y val="3.875968992248062E-3"/>
                </c:manualLayout>
              </c:layout>
              <c:spPr/>
              <c:txPr>
                <a:bodyPr/>
                <a:lstStyle/>
                <a:p>
                  <a:pPr>
                    <a:defRPr b="1"/>
                  </a:pPr>
                  <a:endParaRPr lang="ru-RU"/>
                </a:p>
              </c:txPr>
              <c:dLblPos val="bestFit"/>
              <c:showCatName val="1"/>
              <c:showPercent val="1"/>
              <c:separator> </c:separator>
            </c:dLbl>
            <c:dLbl>
              <c:idx val="4"/>
              <c:layout>
                <c:manualLayout>
                  <c:x val="3.0092592592592591E-2"/>
                  <c:y val="-4.2635658914728813E-2"/>
                </c:manualLayout>
              </c:layout>
              <c:tx>
                <c:rich>
                  <a:bodyPr/>
                  <a:lstStyle/>
                  <a:p>
                    <a:pPr>
                      <a:defRPr b="1"/>
                    </a:pPr>
                    <a:r>
                      <a:rPr lang="ru-RU" dirty="0"/>
                      <a:t>По обстоятельствам</a:t>
                    </a:r>
                  </a:p>
                  <a:p>
                    <a:pPr>
                      <a:defRPr b="1"/>
                    </a:pPr>
                    <a:r>
                      <a:rPr lang="ru-RU" dirty="0"/>
                      <a:t> 6%</a:t>
                    </a:r>
                  </a:p>
                </c:rich>
              </c:tx>
              <c:spPr/>
              <c:dLblPos val="bestFit"/>
              <c:showCatName val="1"/>
              <c:showPercent val="1"/>
              <c:separator> </c:separator>
            </c:dLbl>
            <c:dLblPos val="outEnd"/>
            <c:showCatName val="1"/>
            <c:showPercent val="1"/>
            <c:separator> </c:separator>
            <c:showLeaderLines val="1"/>
          </c:dLbls>
          <c:cat>
            <c:strRef>
              <c:f>'7 Вопрос'!$A$1017:$A$1021</c:f>
              <c:strCache>
                <c:ptCount val="5"/>
                <c:pt idx="0">
                  <c:v>Да</c:v>
                </c:pt>
                <c:pt idx="1">
                  <c:v>Нет</c:v>
                </c:pt>
                <c:pt idx="2">
                  <c:v>Возможно</c:v>
                </c:pt>
                <c:pt idx="3">
                  <c:v>Не знаю</c:v>
                </c:pt>
                <c:pt idx="4">
                  <c:v>По обстоятельств.</c:v>
                </c:pt>
              </c:strCache>
            </c:strRef>
          </c:cat>
          <c:val>
            <c:numRef>
              <c:f>'7 Вопрос'!$C$1017:$C$1021</c:f>
              <c:numCache>
                <c:formatCode>0%</c:formatCode>
                <c:ptCount val="5"/>
                <c:pt idx="0">
                  <c:v>0.55000000000000004</c:v>
                </c:pt>
                <c:pt idx="1">
                  <c:v>0.17</c:v>
                </c:pt>
                <c:pt idx="2">
                  <c:v>0.19</c:v>
                </c:pt>
                <c:pt idx="3">
                  <c:v>3.500000000000001E-2</c:v>
                </c:pt>
                <c:pt idx="4">
                  <c:v>6.0000000000000032E-2</c:v>
                </c:pt>
              </c:numCache>
            </c:numRef>
          </c:val>
        </c:ser>
        <c:ser>
          <c:idx val="1"/>
          <c:order val="1"/>
          <c:dLbls>
            <c:showVal val="1"/>
            <c:showCatName val="1"/>
            <c:showLeaderLines val="1"/>
          </c:dLbls>
          <c:val>
            <c:numLit>
              <c:formatCode>General</c:formatCode>
              <c:ptCount val="1"/>
              <c:pt idx="0">
                <c:v>55.1</c:v>
              </c:pt>
            </c:numLit>
          </c:val>
        </c:ser>
        <c:ser>
          <c:idx val="2"/>
          <c:order val="2"/>
          <c:tx>
            <c:strRef>
              <c:f>'7 Вопрос'!$A$1018:$C$1018</c:f>
              <c:strCache>
                <c:ptCount val="1"/>
                <c:pt idx="0">
                  <c:v>Нет 17%</c:v>
                </c:pt>
              </c:strCache>
            </c:strRef>
          </c:tx>
          <c:dLbls>
            <c:showVal val="1"/>
            <c:showCatName val="1"/>
            <c:showLeaderLines val="1"/>
          </c:dLbls>
          <c:val>
            <c:numLit>
              <c:formatCode>General</c:formatCode>
              <c:ptCount val="1"/>
              <c:pt idx="0">
                <c:v>1</c:v>
              </c:pt>
            </c:numLit>
          </c:val>
        </c:ser>
        <c:ser>
          <c:idx val="3"/>
          <c:order val="3"/>
          <c:tx>
            <c:strRef>
              <c:f>'7 Вопрос'!$A$1019:$C$1019</c:f>
              <c:strCache>
                <c:ptCount val="1"/>
                <c:pt idx="0">
                  <c:v>Возможно 19%</c:v>
                </c:pt>
              </c:strCache>
            </c:strRef>
          </c:tx>
          <c:dLbls>
            <c:showVal val="1"/>
            <c:showCatName val="1"/>
            <c:showLeaderLines val="1"/>
          </c:dLbls>
          <c:val>
            <c:numLit>
              <c:formatCode>General</c:formatCode>
              <c:ptCount val="1"/>
              <c:pt idx="0">
                <c:v>1</c:v>
              </c:pt>
            </c:numLit>
          </c:val>
        </c:ser>
        <c:ser>
          <c:idx val="4"/>
          <c:order val="4"/>
          <c:tx>
            <c:strRef>
              <c:f>'7 Вопрос'!$A$1020:$C$1020</c:f>
              <c:strCache>
                <c:ptCount val="1"/>
                <c:pt idx="0">
                  <c:v>Не знаю 4%</c:v>
                </c:pt>
              </c:strCache>
            </c:strRef>
          </c:tx>
          <c:dLbls>
            <c:showVal val="1"/>
            <c:showCatName val="1"/>
            <c:showLeaderLines val="1"/>
          </c:dLbls>
          <c:val>
            <c:numLit>
              <c:formatCode>General</c:formatCode>
              <c:ptCount val="1"/>
              <c:pt idx="0">
                <c:v>1</c:v>
              </c:pt>
            </c:numLit>
          </c:val>
        </c:ser>
        <c:ser>
          <c:idx val="5"/>
          <c:order val="5"/>
          <c:tx>
            <c:strRef>
              <c:f>'7 Вопрос'!$A$1021:$C$1021</c:f>
              <c:strCache>
                <c:ptCount val="1"/>
                <c:pt idx="0">
                  <c:v>По обстоятельств. 6%</c:v>
                </c:pt>
              </c:strCache>
            </c:strRef>
          </c:tx>
          <c:dLbls>
            <c:showVal val="1"/>
            <c:showCatName val="1"/>
            <c:showLeaderLines val="1"/>
          </c:dLbls>
          <c:val>
            <c:numLit>
              <c:formatCode>General</c:formatCode>
              <c:ptCount val="1"/>
              <c:pt idx="0">
                <c:v>1</c:v>
              </c:pt>
            </c:numLit>
          </c:val>
        </c:ser>
        <c:dLbls>
          <c:showVal val="1"/>
          <c:showCatName val="1"/>
        </c:dLbls>
        <c:firstSliceAng val="0"/>
      </c:pieChart>
    </c:plotArea>
    <c:plotVisOnly val="1"/>
  </c:chart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explosion val="32"/>
          <c:dLbls>
            <c:dLbl>
              <c:idx val="0"/>
              <c:layout>
                <c:manualLayout>
                  <c:x val="-0.20672952222322313"/>
                  <c:y val="5.3968730673005713E-2"/>
                </c:manualLayout>
              </c:layout>
              <c:spPr/>
              <c:txPr>
                <a:bodyPr/>
                <a:lstStyle/>
                <a:p>
                  <a:pPr>
                    <a:defRPr sz="1100"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showVal val="1"/>
              <c:showCatName val="1"/>
              <c:separator> </c:separator>
            </c:dLbl>
            <c:dLbl>
              <c:idx val="1"/>
              <c:layout>
                <c:manualLayout>
                  <c:x val="-0.11519977718525103"/>
                  <c:y val="-0.30324978772199912"/>
                </c:manualLayout>
              </c:layout>
              <c:tx>
                <c:rich>
                  <a:bodyPr/>
                  <a:lstStyle/>
                  <a:p>
                    <a:r>
                      <a:rPr lang="ru-RU" sz="1100" dirty="0">
                        <a:solidFill>
                          <a:schemeClr val="bg1"/>
                        </a:solidFill>
                      </a:rPr>
                      <a:t>Г</a:t>
                    </a:r>
                    <a:r>
                      <a:rPr lang="ru-RU" dirty="0">
                        <a:solidFill>
                          <a:schemeClr val="bg1"/>
                        </a:solidFill>
                      </a:rPr>
                      <a:t>инекология/урология 44%</a:t>
                    </a:r>
                  </a:p>
                </c:rich>
              </c:tx>
              <c:showVal val="1"/>
              <c:showCatName val="1"/>
              <c:separator> </c:separator>
            </c:dLbl>
            <c:dLbl>
              <c:idx val="2"/>
              <c:layout>
                <c:manualLayout>
                  <c:x val="0.14312042579421819"/>
                  <c:y val="-0.15480480212975523"/>
                </c:manualLayout>
              </c:layout>
              <c:tx>
                <c:rich>
                  <a:bodyPr/>
                  <a:lstStyle/>
                  <a:p>
                    <a:r>
                      <a:rPr lang="ru-RU" sz="1100" dirty="0">
                        <a:solidFill>
                          <a:schemeClr val="bg1"/>
                        </a:solidFill>
                      </a:rPr>
                      <a:t>У</a:t>
                    </a:r>
                    <a:r>
                      <a:rPr lang="ru-RU" dirty="0">
                        <a:solidFill>
                          <a:schemeClr val="bg1"/>
                        </a:solidFill>
                      </a:rPr>
                      <a:t>З-диагностика 32%</a:t>
                    </a:r>
                  </a:p>
                </c:rich>
              </c:tx>
              <c:showVal val="1"/>
              <c:showCatName val="1"/>
              <c:separator> </c:separator>
            </c:dLbl>
            <c:dLbl>
              <c:idx val="3"/>
              <c:layout>
                <c:manualLayout>
                  <c:x val="0.16230926073440249"/>
                  <c:y val="5.4903298219180524E-2"/>
                </c:manualLayout>
              </c:layout>
              <c:tx>
                <c:rich>
                  <a:bodyPr/>
                  <a:lstStyle/>
                  <a:p>
                    <a:r>
                      <a:rPr lang="ru-RU" sz="1100" dirty="0">
                        <a:solidFill>
                          <a:schemeClr val="bg1"/>
                        </a:solidFill>
                      </a:rPr>
                      <a:t>П</a:t>
                    </a:r>
                    <a:r>
                      <a:rPr lang="ru-RU" dirty="0">
                        <a:solidFill>
                          <a:schemeClr val="bg1"/>
                        </a:solidFill>
                      </a:rPr>
                      <a:t>едиатрия 25%</a:t>
                    </a:r>
                  </a:p>
                </c:rich>
              </c:tx>
              <c:showVal val="1"/>
              <c:showCatName val="1"/>
              <c:separator> </c:separator>
            </c:dLbl>
            <c:dLbl>
              <c:idx val="4"/>
              <c:layout>
                <c:manualLayout>
                  <c:x val="-8.4110793581730861E-2"/>
                  <c:y val="3.8037051836430316E-2"/>
                </c:manualLayout>
              </c:layout>
              <c:showVal val="1"/>
              <c:showCatName val="1"/>
              <c:separator> </c:separator>
            </c:dLbl>
            <c:dLbl>
              <c:idx val="5"/>
              <c:layout>
                <c:manualLayout>
                  <c:x val="-0.16138118462401468"/>
                  <c:y val="-9.2543339834704944E-5"/>
                </c:manualLayout>
              </c:layout>
              <c:showVal val="1"/>
              <c:showCatName val="1"/>
              <c:separator> </c:separator>
            </c:dLbl>
            <c:dLbl>
              <c:idx val="6"/>
              <c:layout>
                <c:manualLayout>
                  <c:x val="-7.3678380706656485E-2"/>
                  <c:y val="-9.7162192772372244E-2"/>
                </c:manualLayout>
              </c:layout>
              <c:showVal val="1"/>
              <c:showCatName val="1"/>
              <c:separator> </c:separator>
            </c:dLbl>
            <c:dLbl>
              <c:idx val="7"/>
              <c:layout>
                <c:manualLayout>
                  <c:x val="5.3055805372293756E-2"/>
                  <c:y val="-7.5358670837267924E-2"/>
                </c:manualLayout>
              </c:layout>
              <c:showVal val="1"/>
              <c:showCatName val="1"/>
              <c:separator> </c:separator>
            </c:dLbl>
            <c:dLbl>
              <c:idx val="8"/>
              <c:layout>
                <c:manualLayout>
                  <c:x val="0.13175721798370912"/>
                  <c:y val="1.5424436701628123E-2"/>
                </c:manualLayout>
              </c:layout>
              <c:showVal val="1"/>
              <c:showCatName val="1"/>
              <c:separator> </c:separator>
            </c:dLbl>
            <c:txPr>
              <a:bodyPr/>
              <a:lstStyle/>
              <a:p>
                <a:pPr>
                  <a:defRPr sz="1100" b="1"/>
                </a:pPr>
                <a:endParaRPr lang="ru-RU"/>
              </a:p>
            </c:txPr>
            <c:showVal val="1"/>
            <c:showCatName val="1"/>
            <c:showLeaderLines val="1"/>
          </c:dLbls>
          <c:cat>
            <c:strRef>
              <c:f>'8 Вопрос'!$A$991:$A$999</c:f>
              <c:strCache>
                <c:ptCount val="9"/>
                <c:pt idx="0">
                  <c:v>Стоматология</c:v>
                </c:pt>
                <c:pt idx="1">
                  <c:v>Гинекология/урология</c:v>
                </c:pt>
                <c:pt idx="2">
                  <c:v>УЗ-диагностика</c:v>
                </c:pt>
                <c:pt idx="3">
                  <c:v>Педиатрия</c:v>
                </c:pt>
                <c:pt idx="4">
                  <c:v>Офтальмология</c:v>
                </c:pt>
                <c:pt idx="5">
                  <c:v>Кардиология</c:v>
                </c:pt>
                <c:pt idx="6">
                  <c:v>Косметология</c:v>
                </c:pt>
                <c:pt idx="7">
                  <c:v>Терапевт</c:v>
                </c:pt>
                <c:pt idx="8">
                  <c:v>Эндокринология</c:v>
                </c:pt>
              </c:strCache>
            </c:strRef>
          </c:cat>
          <c:val>
            <c:numRef>
              <c:f>'8 Вопрос'!$E$991:$E$999</c:f>
              <c:numCache>
                <c:formatCode>0%</c:formatCode>
                <c:ptCount val="9"/>
                <c:pt idx="0">
                  <c:v>0.60500000000000065</c:v>
                </c:pt>
                <c:pt idx="1">
                  <c:v>0.44</c:v>
                </c:pt>
                <c:pt idx="2">
                  <c:v>0.31600000000000178</c:v>
                </c:pt>
                <c:pt idx="3">
                  <c:v>0.254</c:v>
                </c:pt>
                <c:pt idx="4">
                  <c:v>4.7000000000000014E-2</c:v>
                </c:pt>
                <c:pt idx="5">
                  <c:v>3.5999999999999997E-2</c:v>
                </c:pt>
                <c:pt idx="6">
                  <c:v>1.7000000000000001E-2</c:v>
                </c:pt>
                <c:pt idx="7">
                  <c:v>2.0000000000000011E-2</c:v>
                </c:pt>
                <c:pt idx="8">
                  <c:v>1.0999999999999998E-2</c:v>
                </c:pt>
              </c:numCache>
            </c:numRef>
          </c:val>
        </c:ser>
        <c:dLbls>
          <c:showVal val="1"/>
          <c:showCatName val="1"/>
        </c:dLbls>
      </c:pie3DChart>
    </c:plotArea>
    <c:plotVisOnly val="1"/>
  </c:chart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otX val="20"/>
      <c:depthPercent val="100"/>
      <c:rAngAx val="1"/>
    </c:view3D>
    <c:plotArea>
      <c:layout/>
      <c:bar3DChart>
        <c:barDir val="col"/>
        <c:grouping val="clustered"/>
        <c:ser>
          <c:idx val="3"/>
          <c:order val="0"/>
          <c:tx>
            <c:v>2014</c:v>
          </c:tx>
          <c:spPr>
            <a:solidFill>
              <a:srgbClr val="FF0000"/>
            </a:solidFill>
          </c:spPr>
          <c:dLbls>
            <c:dLbl>
              <c:idx val="8"/>
              <c:layout>
                <c:manualLayout>
                  <c:x val="6.1443942320748993E-3"/>
                  <c:y val="0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Val val="1"/>
          </c:dLbls>
          <c:cat>
            <c:strRef>
              <c:f>'8 Вопрос'!$A$991:$A$999</c:f>
              <c:strCache>
                <c:ptCount val="9"/>
                <c:pt idx="0">
                  <c:v>Стоматология</c:v>
                </c:pt>
                <c:pt idx="1">
                  <c:v>Гинекология/урология</c:v>
                </c:pt>
                <c:pt idx="2">
                  <c:v>УЗ-диагностика</c:v>
                </c:pt>
                <c:pt idx="3">
                  <c:v>Педиатрия</c:v>
                </c:pt>
                <c:pt idx="4">
                  <c:v>Офтальмология</c:v>
                </c:pt>
                <c:pt idx="5">
                  <c:v>Кардиология</c:v>
                </c:pt>
                <c:pt idx="6">
                  <c:v>Косметология</c:v>
                </c:pt>
                <c:pt idx="7">
                  <c:v>Терапевт</c:v>
                </c:pt>
                <c:pt idx="8">
                  <c:v>Эндокринология</c:v>
                </c:pt>
              </c:strCache>
            </c:strRef>
          </c:cat>
          <c:val>
            <c:numRef>
              <c:f>'8 Вопрос'!$E$991:$E$999</c:f>
              <c:numCache>
                <c:formatCode>0%</c:formatCode>
                <c:ptCount val="9"/>
                <c:pt idx="0">
                  <c:v>0.60500000000000065</c:v>
                </c:pt>
                <c:pt idx="1">
                  <c:v>0.44</c:v>
                </c:pt>
                <c:pt idx="2">
                  <c:v>0.31600000000000134</c:v>
                </c:pt>
                <c:pt idx="3">
                  <c:v>0.254</c:v>
                </c:pt>
                <c:pt idx="4">
                  <c:v>4.7000000000000014E-2</c:v>
                </c:pt>
                <c:pt idx="5">
                  <c:v>3.5999999999999997E-2</c:v>
                </c:pt>
                <c:pt idx="6">
                  <c:v>1.7000000000000001E-2</c:v>
                </c:pt>
                <c:pt idx="7">
                  <c:v>2.0000000000000011E-2</c:v>
                </c:pt>
                <c:pt idx="8">
                  <c:v>1.0999999999999998E-2</c:v>
                </c:pt>
              </c:numCache>
            </c:numRef>
          </c:val>
        </c:ser>
        <c:ser>
          <c:idx val="4"/>
          <c:order val="1"/>
          <c:tx>
            <c:v>2013</c:v>
          </c:tx>
          <c:spPr>
            <a:solidFill>
              <a:srgbClr val="00B050"/>
            </a:solidFill>
          </c:spPr>
          <c:dLbls>
            <c:dLbl>
              <c:idx val="0"/>
              <c:layout>
                <c:manualLayout>
                  <c:x val="2.2560631697687534E-2"/>
                  <c:y val="-3.766478342749549E-3"/>
                </c:manualLayout>
              </c:layout>
              <c:showVal val="1"/>
            </c:dLbl>
            <c:dLbl>
              <c:idx val="1"/>
              <c:layout>
                <c:manualLayout>
                  <c:x val="1.8433182696224702E-2"/>
                  <c:y val="3.8314187804081154E-3"/>
                </c:manualLayout>
              </c:layout>
              <c:showVal val="1"/>
            </c:dLbl>
            <c:dLbl>
              <c:idx val="3"/>
              <c:layout>
                <c:manualLayout>
                  <c:x val="1.8048505358150148E-2"/>
                  <c:y val="-3.766478342749549E-3"/>
                </c:manualLayout>
              </c:layout>
              <c:showVal val="1"/>
            </c:dLbl>
            <c:dLbl>
              <c:idx val="4"/>
              <c:layout>
                <c:manualLayout>
                  <c:x val="1.2288788464149799E-2"/>
                  <c:y val="-3.0168651814237149E-7"/>
                </c:manualLayout>
              </c:layout>
              <c:showVal val="1"/>
            </c:dLbl>
            <c:dLbl>
              <c:idx val="5"/>
              <c:layout>
                <c:manualLayout>
                  <c:x val="1.2288788464149873E-2"/>
                  <c:y val="7.6625358742980765E-3"/>
                </c:manualLayout>
              </c:layout>
              <c:showVal val="1"/>
            </c:dLbl>
            <c:dLbl>
              <c:idx val="6"/>
              <c:layout>
                <c:manualLayout>
                  <c:x val="1.0240657053458165E-2"/>
                  <c:y val="7.6625358742980765E-3"/>
                </c:manualLayout>
              </c:layout>
              <c:showVal val="1"/>
            </c:dLbl>
            <c:dLbl>
              <c:idx val="7"/>
              <c:layout>
                <c:manualLayout>
                  <c:x val="1.8433182696224702E-2"/>
                  <c:y val="3.8314187804081154E-3"/>
                </c:manualLayout>
              </c:layout>
              <c:showVal val="1"/>
            </c:dLbl>
            <c:dLbl>
              <c:idx val="8"/>
              <c:layout>
                <c:manualLayout>
                  <c:x val="1.4336919874841326E-2"/>
                  <c:y val="-7.024186620078444E-17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Val val="1"/>
          </c:dLbls>
          <c:cat>
            <c:strRef>
              <c:f>'8 Вопрос'!$A$991:$A$999</c:f>
              <c:strCache>
                <c:ptCount val="9"/>
                <c:pt idx="0">
                  <c:v>Стоматология</c:v>
                </c:pt>
                <c:pt idx="1">
                  <c:v>Гинекология/урология</c:v>
                </c:pt>
                <c:pt idx="2">
                  <c:v>УЗ-диагностика</c:v>
                </c:pt>
                <c:pt idx="3">
                  <c:v>Педиатрия</c:v>
                </c:pt>
                <c:pt idx="4">
                  <c:v>Офтальмология</c:v>
                </c:pt>
                <c:pt idx="5">
                  <c:v>Кардиология</c:v>
                </c:pt>
                <c:pt idx="6">
                  <c:v>Косметология</c:v>
                </c:pt>
                <c:pt idx="7">
                  <c:v>Терапевт</c:v>
                </c:pt>
                <c:pt idx="8">
                  <c:v>Эндокринология</c:v>
                </c:pt>
              </c:strCache>
            </c:strRef>
          </c:cat>
          <c:val>
            <c:numRef>
              <c:f>'8 Вопрос'!$F$991:$F$999</c:f>
              <c:numCache>
                <c:formatCode>0%</c:formatCode>
                <c:ptCount val="9"/>
                <c:pt idx="0">
                  <c:v>0.63000000000000289</c:v>
                </c:pt>
                <c:pt idx="1">
                  <c:v>0.41000000000000031</c:v>
                </c:pt>
                <c:pt idx="2">
                  <c:v>0.4</c:v>
                </c:pt>
                <c:pt idx="3">
                  <c:v>0.13</c:v>
                </c:pt>
                <c:pt idx="4">
                  <c:v>0.05</c:v>
                </c:pt>
                <c:pt idx="5">
                  <c:v>3.0000000000000002E-2</c:v>
                </c:pt>
                <c:pt idx="6">
                  <c:v>3.0000000000000002E-2</c:v>
                </c:pt>
                <c:pt idx="7" formatCode="0.0%">
                  <c:v>3.0000000000000092E-3</c:v>
                </c:pt>
                <c:pt idx="8">
                  <c:v>1.0000000000000005E-2</c:v>
                </c:pt>
              </c:numCache>
            </c:numRef>
          </c:val>
        </c:ser>
        <c:shape val="box"/>
        <c:axId val="133347200"/>
        <c:axId val="133427968"/>
        <c:axId val="0"/>
      </c:bar3DChart>
      <c:catAx>
        <c:axId val="133347200"/>
        <c:scaling>
          <c:orientation val="minMax"/>
        </c:scaling>
        <c:axPos val="b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33427968"/>
        <c:crosses val="autoZero"/>
        <c:auto val="1"/>
        <c:lblAlgn val="ctr"/>
        <c:lblOffset val="100"/>
      </c:catAx>
      <c:valAx>
        <c:axId val="133427968"/>
        <c:scaling>
          <c:orientation val="minMax"/>
        </c:scaling>
        <c:axPos val="l"/>
        <c:majorGridlines/>
        <c:numFmt formatCode="0%" sourceLinked="0"/>
        <c:tickLblPos val="nextTo"/>
        <c:crossAx val="133347200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200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200"/>
            </a:pPr>
            <a:endParaRPr lang="ru-RU"/>
          </a:p>
        </c:txPr>
      </c:legendEntry>
      <c:layout/>
    </c:legend>
    <c:plotVisOnly val="1"/>
  </c:chart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otX val="0"/>
      <c:rotY val="30"/>
      <c:depthPercent val="100"/>
      <c:perspective val="0"/>
    </c:view3D>
    <c:plotArea>
      <c:layout/>
      <c:bar3DChart>
        <c:barDir val="col"/>
        <c:grouping val="clustered"/>
        <c:ser>
          <c:idx val="0"/>
          <c:order val="0"/>
          <c:cat>
            <c:strRef>
              <c:f>'9 Вопрос'!$A$1009:$A$1011</c:f>
              <c:strCache>
                <c:ptCount val="3"/>
                <c:pt idx="0">
                  <c:v>Пользуются частными и госуд.</c:v>
                </c:pt>
                <c:pt idx="1">
                  <c:v>Только госполиклиниками и больниц.</c:v>
                </c:pt>
                <c:pt idx="2">
                  <c:v>Только частными медцентрами</c:v>
                </c:pt>
              </c:strCache>
            </c:strRef>
          </c:cat>
          <c:val>
            <c:numRef>
              <c:f>'9 Вопрос'!$B$1009:$B$1011</c:f>
              <c:numCache>
                <c:formatCode>General</c:formatCode>
                <c:ptCount val="3"/>
              </c:numCache>
            </c:numRef>
          </c:val>
        </c:ser>
        <c:ser>
          <c:idx val="1"/>
          <c:order val="1"/>
          <c:cat>
            <c:strRef>
              <c:f>'9 Вопрос'!$A$1009:$A$1011</c:f>
              <c:strCache>
                <c:ptCount val="3"/>
                <c:pt idx="0">
                  <c:v>Пользуются частными и госуд.</c:v>
                </c:pt>
                <c:pt idx="1">
                  <c:v>Только госполиклиниками и больниц.</c:v>
                </c:pt>
                <c:pt idx="2">
                  <c:v>Только частными медцентрами</c:v>
                </c:pt>
              </c:strCache>
            </c:strRef>
          </c:cat>
          <c:val>
            <c:numRef>
              <c:f>'9 Вопрос'!$C$1009:$C$1011</c:f>
              <c:numCache>
                <c:formatCode>General</c:formatCode>
                <c:ptCount val="3"/>
              </c:numCache>
            </c:numRef>
          </c:val>
        </c:ser>
        <c:ser>
          <c:idx val="2"/>
          <c:order val="2"/>
          <c:cat>
            <c:strRef>
              <c:f>'9 Вопрос'!$A$1009:$A$1011</c:f>
              <c:strCache>
                <c:ptCount val="3"/>
                <c:pt idx="0">
                  <c:v>Пользуются частными и госуд.</c:v>
                </c:pt>
                <c:pt idx="1">
                  <c:v>Только госполиклиниками и больниц.</c:v>
                </c:pt>
                <c:pt idx="2">
                  <c:v>Только частными медцентрами</c:v>
                </c:pt>
              </c:strCache>
            </c:strRef>
          </c:cat>
          <c:val>
            <c:numRef>
              <c:f>'9 Вопрос'!$D$1009:$D$1011</c:f>
              <c:numCache>
                <c:formatCode>General</c:formatCode>
                <c:ptCount val="3"/>
              </c:numCache>
            </c:numRef>
          </c:val>
        </c:ser>
        <c:ser>
          <c:idx val="3"/>
          <c:order val="3"/>
          <c:tx>
            <c:v>2014</c:v>
          </c:tx>
          <c:spPr>
            <a:solidFill>
              <a:srgbClr val="FF0000"/>
            </a:solidFill>
          </c:spPr>
          <c:dLbls>
            <c:dLbl>
              <c:idx val="0"/>
              <c:layout>
                <c:manualLayout>
                  <c:x val="6.0315972717831052E-3"/>
                  <c:y val="0"/>
                </c:manualLayout>
              </c:layout>
              <c:showVal val="1"/>
            </c:dLbl>
            <c:dLbl>
              <c:idx val="1"/>
              <c:layout>
                <c:manualLayout>
                  <c:x val="0"/>
                  <c:y val="2.3148148148148147E-2"/>
                </c:manualLayout>
              </c:layout>
              <c:showVal val="1"/>
            </c:dLbl>
            <c:dLbl>
              <c:idx val="2"/>
              <c:layout>
                <c:manualLayout>
                  <c:x val="0"/>
                  <c:y val="9.2592592592593767E-3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Val val="1"/>
          </c:dLbls>
          <c:cat>
            <c:strRef>
              <c:f>'9 Вопрос'!$A$1009:$A$1011</c:f>
              <c:strCache>
                <c:ptCount val="3"/>
                <c:pt idx="0">
                  <c:v>Пользуются частными и госуд.</c:v>
                </c:pt>
                <c:pt idx="1">
                  <c:v>Только госполиклиниками и больниц.</c:v>
                </c:pt>
                <c:pt idx="2">
                  <c:v>Только частными медцентрами</c:v>
                </c:pt>
              </c:strCache>
            </c:strRef>
          </c:cat>
          <c:val>
            <c:numRef>
              <c:f>'9 Вопрос'!$E$1009:$E$1011</c:f>
              <c:numCache>
                <c:formatCode>0%</c:formatCode>
                <c:ptCount val="3"/>
                <c:pt idx="0">
                  <c:v>0.78</c:v>
                </c:pt>
                <c:pt idx="1">
                  <c:v>0.14000000000000001</c:v>
                </c:pt>
                <c:pt idx="2">
                  <c:v>7.0000000000000021E-2</c:v>
                </c:pt>
              </c:numCache>
            </c:numRef>
          </c:val>
        </c:ser>
        <c:ser>
          <c:idx val="4"/>
          <c:order val="4"/>
          <c:tx>
            <c:v>2013</c:v>
          </c:tx>
          <c:spPr>
            <a:solidFill>
              <a:srgbClr val="00B050"/>
            </a:solidFill>
          </c:spPr>
          <c:dLbls>
            <c:dLbl>
              <c:idx val="0"/>
              <c:layout>
                <c:manualLayout>
                  <c:x val="2.4911662480225E-2"/>
                  <c:y val="1.9752948166397589E-2"/>
                </c:manualLayout>
              </c:layout>
              <c:showVal val="1"/>
            </c:dLbl>
            <c:dLbl>
              <c:idx val="1"/>
              <c:layout>
                <c:manualLayout>
                  <c:x val="1.1594202898550725E-2"/>
                  <c:y val="9.2592592592593767E-3"/>
                </c:manualLayout>
              </c:layout>
              <c:showVal val="1"/>
            </c:dLbl>
            <c:dLbl>
              <c:idx val="2"/>
              <c:layout>
                <c:manualLayout>
                  <c:x val="1.8550724637681291E-2"/>
                  <c:y val="9.2592592592593767E-3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Val val="1"/>
          </c:dLbls>
          <c:cat>
            <c:strRef>
              <c:f>'9 Вопрос'!$A$1009:$A$1011</c:f>
              <c:strCache>
                <c:ptCount val="3"/>
                <c:pt idx="0">
                  <c:v>Пользуются частными и госуд.</c:v>
                </c:pt>
                <c:pt idx="1">
                  <c:v>Только госполиклиниками и больниц.</c:v>
                </c:pt>
                <c:pt idx="2">
                  <c:v>Только частными медцентрами</c:v>
                </c:pt>
              </c:strCache>
            </c:strRef>
          </c:cat>
          <c:val>
            <c:numRef>
              <c:f>'9 Вопрос'!$F$1009:$F$1011</c:f>
              <c:numCache>
                <c:formatCode>0%</c:formatCode>
                <c:ptCount val="3"/>
                <c:pt idx="0">
                  <c:v>0.68</c:v>
                </c:pt>
                <c:pt idx="1">
                  <c:v>0.2</c:v>
                </c:pt>
                <c:pt idx="2">
                  <c:v>0.11</c:v>
                </c:pt>
              </c:numCache>
            </c:numRef>
          </c:val>
        </c:ser>
        <c:shape val="cylinder"/>
        <c:axId val="134024576"/>
        <c:axId val="134035328"/>
        <c:axId val="0"/>
      </c:bar3DChart>
      <c:catAx>
        <c:axId val="134024576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134035328"/>
        <c:crosses val="autoZero"/>
        <c:auto val="1"/>
        <c:lblAlgn val="ctr"/>
        <c:lblOffset val="100"/>
      </c:catAx>
      <c:valAx>
        <c:axId val="134035328"/>
        <c:scaling>
          <c:orientation val="minMax"/>
        </c:scaling>
        <c:axPos val="l"/>
        <c:majorGridlines/>
        <c:numFmt formatCode="0%" sourceLinked="0"/>
        <c:tickLblPos val="nextTo"/>
        <c:crossAx val="134024576"/>
        <c:crosses val="autoZero"/>
        <c:crossBetween val="between"/>
      </c:valAx>
    </c:plotArea>
    <c:legend>
      <c:legendPos val="r"/>
      <c:legendEntry>
        <c:idx val="0"/>
        <c:delete val="1"/>
      </c:legendEntry>
      <c:legendEntry>
        <c:idx val="1"/>
        <c:delete val="1"/>
      </c:legendEntry>
      <c:legendEntry>
        <c:idx val="2"/>
        <c:delete val="1"/>
      </c:legendEntry>
      <c:layout/>
      <c:txPr>
        <a:bodyPr/>
        <a:lstStyle/>
        <a:p>
          <a:pPr>
            <a:defRPr sz="1400" b="1"/>
          </a:pPr>
          <a:endParaRPr lang="ru-RU"/>
        </a:p>
      </c:txPr>
    </c:legend>
    <c:plotVisOnly val="1"/>
  </c:chart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/>
              <a:t>ПРОЦЕНТНОЕ</a:t>
            </a:r>
            <a:r>
              <a:rPr lang="ru-RU" baseline="0"/>
              <a:t> ПРЕДПОЧТЕНИЕ ПАЦИЕНТОВ</a:t>
            </a:r>
            <a:endParaRPr lang="ru-RU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cat>
            <c:strRef>
              <c:f>'10 Вопрос'!$A$1007:$A$1008</c:f>
              <c:strCache>
                <c:ptCount val="2"/>
                <c:pt idx="0">
                  <c:v>Пользуюсь услугами частных медцентров</c:v>
                </c:pt>
                <c:pt idx="1">
                  <c:v>Не пользуюсь услугами частных медцентров</c:v>
                </c:pt>
              </c:strCache>
            </c:strRef>
          </c:cat>
          <c:val>
            <c:numRef>
              <c:f>'10 Вопрос'!$B$1007:$B$1008</c:f>
              <c:numCache>
                <c:formatCode>General</c:formatCode>
                <c:ptCount val="2"/>
              </c:numCache>
            </c:numRef>
          </c:val>
        </c:ser>
        <c:ser>
          <c:idx val="1"/>
          <c:order val="1"/>
          <c:tx>
            <c:v>2014</c:v>
          </c:tx>
          <c:spPr>
            <a:solidFill>
              <a:srgbClr val="FF0000"/>
            </a:solidFill>
          </c:spPr>
          <c:dLbls>
            <c:dLbl>
              <c:idx val="0"/>
              <c:layout>
                <c:manualLayout>
                  <c:x val="2.7777777777778234E-3"/>
                  <c:y val="2.7777777777778165E-2"/>
                </c:manualLayout>
              </c:layout>
              <c:showVal val="1"/>
            </c:dLbl>
            <c:dLbl>
              <c:idx val="1"/>
              <c:layout>
                <c:manualLayout>
                  <c:x val="1.0185067526416247E-16"/>
                  <c:y val="1.3888888888889018E-2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Val val="1"/>
          </c:dLbls>
          <c:cat>
            <c:strRef>
              <c:f>'10 Вопрос'!$A$1007:$A$1008</c:f>
              <c:strCache>
                <c:ptCount val="2"/>
                <c:pt idx="0">
                  <c:v>Пользуюсь услугами частных медцентров</c:v>
                </c:pt>
                <c:pt idx="1">
                  <c:v>Не пользуюсь услугами частных медцентров</c:v>
                </c:pt>
              </c:strCache>
            </c:strRef>
          </c:cat>
          <c:val>
            <c:numRef>
              <c:f>'10 Вопрос'!$C$1007:$C$1008</c:f>
              <c:numCache>
                <c:formatCode>0%</c:formatCode>
                <c:ptCount val="2"/>
                <c:pt idx="0">
                  <c:v>0.83000000000000063</c:v>
                </c:pt>
                <c:pt idx="1">
                  <c:v>0.17</c:v>
                </c:pt>
              </c:numCache>
            </c:numRef>
          </c:val>
        </c:ser>
        <c:ser>
          <c:idx val="2"/>
          <c:order val="2"/>
          <c:tx>
            <c:v>2013</c:v>
          </c:tx>
          <c:spPr>
            <a:solidFill>
              <a:srgbClr val="00B050"/>
            </a:solidFill>
          </c:spPr>
          <c:dLbls>
            <c:dLbl>
              <c:idx val="0"/>
              <c:layout>
                <c:manualLayout>
                  <c:x val="0"/>
                  <c:y val="1.8518518518518583E-2"/>
                </c:manualLayout>
              </c:layout>
              <c:showVal val="1"/>
            </c:dLbl>
            <c:dLbl>
              <c:idx val="1"/>
              <c:layout>
                <c:manualLayout>
                  <c:x val="0"/>
                  <c:y val="1.3888888888889018E-2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Val val="1"/>
          </c:dLbls>
          <c:cat>
            <c:strRef>
              <c:f>'10 Вопрос'!$A$1007:$A$1008</c:f>
              <c:strCache>
                <c:ptCount val="2"/>
                <c:pt idx="0">
                  <c:v>Пользуюсь услугами частных медцентров</c:v>
                </c:pt>
                <c:pt idx="1">
                  <c:v>Не пользуюсь услугами частных медцентров</c:v>
                </c:pt>
              </c:strCache>
            </c:strRef>
          </c:cat>
          <c:val>
            <c:numRef>
              <c:f>'10 Вопрос'!$D$1007:$D$1008</c:f>
              <c:numCache>
                <c:formatCode>0%</c:formatCode>
                <c:ptCount val="2"/>
                <c:pt idx="0">
                  <c:v>0.76000000000000356</c:v>
                </c:pt>
                <c:pt idx="1">
                  <c:v>0.24000000000000021</c:v>
                </c:pt>
              </c:numCache>
            </c:numRef>
          </c:val>
        </c:ser>
        <c:axId val="153528192"/>
        <c:axId val="153535616"/>
      </c:barChart>
      <c:catAx>
        <c:axId val="153528192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 b="1"/>
            </a:pPr>
            <a:endParaRPr lang="ru-RU"/>
          </a:p>
        </c:txPr>
        <c:crossAx val="153535616"/>
        <c:crosses val="autoZero"/>
        <c:auto val="1"/>
        <c:lblAlgn val="ctr"/>
        <c:lblOffset val="100"/>
      </c:catAx>
      <c:valAx>
        <c:axId val="153535616"/>
        <c:scaling>
          <c:orientation val="minMax"/>
        </c:scaling>
        <c:axPos val="l"/>
        <c:majorGridlines/>
        <c:numFmt formatCode="0%" sourceLinked="0"/>
        <c:tickLblPos val="nextTo"/>
        <c:crossAx val="153528192"/>
        <c:crosses val="autoZero"/>
        <c:crossBetween val="between"/>
      </c:valAx>
    </c:plotArea>
    <c:legend>
      <c:legendPos val="r"/>
      <c:legendEntry>
        <c:idx val="0"/>
        <c:delete val="1"/>
      </c:legendEntry>
      <c:layout/>
      <c:txPr>
        <a:bodyPr/>
        <a:lstStyle/>
        <a:p>
          <a:pPr>
            <a:defRPr sz="1400" b="1"/>
          </a:pPr>
          <a:endParaRPr lang="ru-RU"/>
        </a:p>
      </c:txPr>
    </c:legend>
    <c:plotVisOnly val="1"/>
  </c:chart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 sz="1600"/>
            </a:pPr>
            <a:r>
              <a:rPr lang="ru-RU" sz="1600"/>
              <a:t>ПРИЧИНЫ</a:t>
            </a:r>
            <a:r>
              <a:rPr lang="ru-RU" sz="1600" baseline="0"/>
              <a:t> НЕВОСТРЕБОВАННОСТИ УСЛУГ ЧАСТНЫХ МЕДЦЕНТРОВ</a:t>
            </a:r>
            <a:endParaRPr lang="ru-RU" sz="1600"/>
          </a:p>
        </c:rich>
      </c:tx>
      <c:layout>
        <c:manualLayout>
          <c:xMode val="edge"/>
          <c:yMode val="edge"/>
          <c:x val="0.10960974601630077"/>
          <c:y val="4.3008596978290478E-3"/>
        </c:manualLayout>
      </c:layout>
    </c:title>
    <c:plotArea>
      <c:layout/>
      <c:barChart>
        <c:barDir val="col"/>
        <c:grouping val="clustered"/>
        <c:ser>
          <c:idx val="0"/>
          <c:order val="0"/>
          <c:cat>
            <c:strRef>
              <c:f>'10 Вопрос'!$A$1002:$A$1004</c:f>
              <c:strCache>
                <c:ptCount val="3"/>
                <c:pt idx="0">
                  <c:v>Дорого</c:v>
                </c:pt>
                <c:pt idx="1">
                  <c:v>Не доверяю частной медицине</c:v>
                </c:pt>
                <c:pt idx="2">
                  <c:v>Нет необходимости</c:v>
                </c:pt>
              </c:strCache>
            </c:strRef>
          </c:cat>
          <c:val>
            <c:numRef>
              <c:f>'10 Вопрос'!$B$1002:$B$1004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1"/>
          <c:cat>
            <c:strRef>
              <c:f>'10 Вопрос'!$A$1002:$A$1004</c:f>
              <c:strCache>
                <c:ptCount val="3"/>
                <c:pt idx="0">
                  <c:v>Дорого</c:v>
                </c:pt>
                <c:pt idx="1">
                  <c:v>Не доверяю частной медицине</c:v>
                </c:pt>
                <c:pt idx="2">
                  <c:v>Нет необходимости</c:v>
                </c:pt>
              </c:strCache>
            </c:strRef>
          </c:cat>
          <c:val>
            <c:numRef>
              <c:f>'10 Вопрос'!$C$1002:$C$1004</c:f>
              <c:numCache>
                <c:formatCode>General</c:formatCode>
                <c:ptCount val="3"/>
              </c:numCache>
            </c:numRef>
          </c:val>
        </c:ser>
        <c:ser>
          <c:idx val="2"/>
          <c:order val="2"/>
          <c:cat>
            <c:strRef>
              <c:f>'10 Вопрос'!$A$1002:$A$1004</c:f>
              <c:strCache>
                <c:ptCount val="3"/>
                <c:pt idx="0">
                  <c:v>Дорого</c:v>
                </c:pt>
                <c:pt idx="1">
                  <c:v>Не доверяю частной медицине</c:v>
                </c:pt>
                <c:pt idx="2">
                  <c:v>Нет необходимости</c:v>
                </c:pt>
              </c:strCache>
            </c:strRef>
          </c:cat>
          <c:val>
            <c:numRef>
              <c:f>'10 Вопрос'!$D$1002:$D$1004</c:f>
              <c:numCache>
                <c:formatCode>General</c:formatCode>
                <c:ptCount val="3"/>
              </c:numCache>
            </c:numRef>
          </c:val>
        </c:ser>
        <c:ser>
          <c:idx val="3"/>
          <c:order val="3"/>
          <c:tx>
            <c:v>2014</c:v>
          </c:tx>
          <c:spPr>
            <a:solidFill>
              <a:srgbClr val="FF0000"/>
            </a:solidFill>
            <a:ln w="25400"/>
          </c:spPr>
          <c:dLbls>
            <c:dLbl>
              <c:idx val="0"/>
              <c:layout>
                <c:manualLayout>
                  <c:x val="-2.067896482108807E-2"/>
                  <c:y val="2.6599034382007031E-2"/>
                </c:manualLayout>
              </c:layout>
              <c:showVal val="1"/>
            </c:dLbl>
            <c:dLbl>
              <c:idx val="1"/>
              <c:layout>
                <c:manualLayout>
                  <c:x val="-4.9382370415994034E-3"/>
                  <c:y val="3.1228923236678207E-2"/>
                </c:manualLayout>
              </c:layout>
              <c:showVal val="1"/>
            </c:dLbl>
            <c:dLbl>
              <c:idx val="2"/>
              <c:layout>
                <c:manualLayout>
                  <c:x val="-7.4073555623990969E-3"/>
                  <c:y val="2.3737366667600016E-2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Val val="1"/>
          </c:dLbls>
          <c:cat>
            <c:strRef>
              <c:f>'10 Вопрос'!$A$1002:$A$1004</c:f>
              <c:strCache>
                <c:ptCount val="3"/>
                <c:pt idx="0">
                  <c:v>Дорого</c:v>
                </c:pt>
                <c:pt idx="1">
                  <c:v>Не доверяю частной медицине</c:v>
                </c:pt>
                <c:pt idx="2">
                  <c:v>Нет необходимости</c:v>
                </c:pt>
              </c:strCache>
            </c:strRef>
          </c:cat>
          <c:val>
            <c:numRef>
              <c:f>'10 Вопрос'!$E$1002:$E$1004</c:f>
              <c:numCache>
                <c:formatCode>0%</c:formatCode>
                <c:ptCount val="3"/>
                <c:pt idx="0">
                  <c:v>0.13</c:v>
                </c:pt>
                <c:pt idx="1">
                  <c:v>4.1000000000000002E-2</c:v>
                </c:pt>
                <c:pt idx="2">
                  <c:v>1.7999999999999999E-2</c:v>
                </c:pt>
              </c:numCache>
            </c:numRef>
          </c:val>
        </c:ser>
        <c:ser>
          <c:idx val="4"/>
          <c:order val="4"/>
          <c:tx>
            <c:v>2013</c:v>
          </c:tx>
          <c:spPr>
            <a:solidFill>
              <a:srgbClr val="00B050"/>
            </a:solidFill>
          </c:spPr>
          <c:dLbls>
            <c:dLbl>
              <c:idx val="0"/>
              <c:layout>
                <c:manualLayout>
                  <c:x val="0"/>
                  <c:y val="1.3888888888889018E-2"/>
                </c:manualLayout>
              </c:layout>
              <c:showVal val="1"/>
            </c:dLbl>
            <c:dLbl>
              <c:idx val="1"/>
              <c:layout>
                <c:manualLayout>
                  <c:x val="2.7777777777778234E-3"/>
                  <c:y val="2.3148148148148147E-2"/>
                </c:manualLayout>
              </c:layout>
              <c:showVal val="1"/>
            </c:dLbl>
            <c:dLbl>
              <c:idx val="2"/>
              <c:layout>
                <c:manualLayout>
                  <c:x val="0"/>
                  <c:y val="2.3148148148148227E-2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Val val="1"/>
          </c:dLbls>
          <c:cat>
            <c:strRef>
              <c:f>'10 Вопрос'!$A$1002:$A$1004</c:f>
              <c:strCache>
                <c:ptCount val="3"/>
                <c:pt idx="0">
                  <c:v>Дорого</c:v>
                </c:pt>
                <c:pt idx="1">
                  <c:v>Не доверяю частной медицине</c:v>
                </c:pt>
                <c:pt idx="2">
                  <c:v>Нет необходимости</c:v>
                </c:pt>
              </c:strCache>
            </c:strRef>
          </c:cat>
          <c:val>
            <c:numRef>
              <c:f>'10 Вопрос'!$F$1002:$F$1004</c:f>
              <c:numCache>
                <c:formatCode>0%</c:formatCode>
                <c:ptCount val="3"/>
                <c:pt idx="0">
                  <c:v>0.15000000000000024</c:v>
                </c:pt>
                <c:pt idx="1">
                  <c:v>0.05</c:v>
                </c:pt>
                <c:pt idx="2">
                  <c:v>3.0000000000000002E-2</c:v>
                </c:pt>
              </c:numCache>
            </c:numRef>
          </c:val>
        </c:ser>
        <c:dLbls>
          <c:showVal val="1"/>
        </c:dLbls>
        <c:axId val="156297856"/>
        <c:axId val="156522752"/>
      </c:barChart>
      <c:catAx>
        <c:axId val="156297856"/>
        <c:scaling>
          <c:orientation val="minMax"/>
        </c:scaling>
        <c:axPos val="b"/>
        <c:tickLblPos val="nextTo"/>
        <c:txPr>
          <a:bodyPr/>
          <a:lstStyle/>
          <a:p>
            <a:pPr>
              <a:defRPr sz="1100" b="1"/>
            </a:pPr>
            <a:endParaRPr lang="ru-RU"/>
          </a:p>
        </c:txPr>
        <c:crossAx val="156522752"/>
        <c:crosses val="autoZero"/>
        <c:auto val="1"/>
        <c:lblAlgn val="ctr"/>
        <c:lblOffset val="100"/>
      </c:catAx>
      <c:valAx>
        <c:axId val="156522752"/>
        <c:scaling>
          <c:orientation val="minMax"/>
        </c:scaling>
        <c:axPos val="l"/>
        <c:majorGridlines/>
        <c:numFmt formatCode="0%" sourceLinked="0"/>
        <c:tickLblPos val="nextTo"/>
        <c:crossAx val="156297856"/>
        <c:crosses val="autoZero"/>
        <c:crossBetween val="between"/>
      </c:valAx>
    </c:plotArea>
    <c:legend>
      <c:legendPos val="r"/>
      <c:legendEntry>
        <c:idx val="0"/>
        <c:delete val="1"/>
      </c:legendEntry>
      <c:legendEntry>
        <c:idx val="1"/>
        <c:delete val="1"/>
      </c:legendEntry>
      <c:legendEntry>
        <c:idx val="2"/>
        <c:delete val="1"/>
      </c:legendEntry>
      <c:layout/>
      <c:txPr>
        <a:bodyPr/>
        <a:lstStyle/>
        <a:p>
          <a:pPr>
            <a:defRPr sz="1200" b="1"/>
          </a:pPr>
          <a:endParaRPr lang="ru-RU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/>
              <a:t>ВОЗРАСТ</a:t>
            </a:r>
            <a:r>
              <a:rPr lang="ru-RU" baseline="0"/>
              <a:t> РЕСПОНДЕНТОВ</a:t>
            </a:r>
            <a:endParaRPr lang="ru-RU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cat>
            <c:strRef>
              <c:f>'ПОЛ-ВОЗРАСТ'!$A$1035:$A$1038</c:f>
              <c:strCache>
                <c:ptCount val="4"/>
                <c:pt idx="0">
                  <c:v>25-35</c:v>
                </c:pt>
                <c:pt idx="1">
                  <c:v>36-55</c:v>
                </c:pt>
                <c:pt idx="2">
                  <c:v>до 25</c:v>
                </c:pt>
                <c:pt idx="3">
                  <c:v>старше 55</c:v>
                </c:pt>
              </c:strCache>
            </c:strRef>
          </c:cat>
          <c:val>
            <c:numRef>
              <c:f>'ПОЛ-ВОЗРАСТ'!$B$1035:$B$1038</c:f>
              <c:numCache>
                <c:formatCode>General</c:formatCode>
                <c:ptCount val="4"/>
              </c:numCache>
            </c:numRef>
          </c:val>
        </c:ser>
        <c:ser>
          <c:idx val="1"/>
          <c:order val="1"/>
          <c:spPr>
            <a:solidFill>
              <a:schemeClr val="tx2"/>
            </a:solidFill>
            <a:ln>
              <a:solidFill>
                <a:sysClr val="windowText" lastClr="000000"/>
              </a:solidFill>
            </a:ln>
          </c:spPr>
          <c:dLbls>
            <c:spPr>
              <a:ln>
                <a:solidFill>
                  <a:sysClr val="windowText" lastClr="000000"/>
                </a:solidFill>
              </a:ln>
            </c:spPr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Val val="1"/>
          </c:dLbls>
          <c:cat>
            <c:strRef>
              <c:f>'ПОЛ-ВОЗРАСТ'!$A$1035:$A$1038</c:f>
              <c:strCache>
                <c:ptCount val="4"/>
                <c:pt idx="0">
                  <c:v>25-35</c:v>
                </c:pt>
                <c:pt idx="1">
                  <c:v>36-55</c:v>
                </c:pt>
                <c:pt idx="2">
                  <c:v>до 25</c:v>
                </c:pt>
                <c:pt idx="3">
                  <c:v>старше 55</c:v>
                </c:pt>
              </c:strCache>
            </c:strRef>
          </c:cat>
          <c:val>
            <c:numRef>
              <c:f>'ПОЛ-ВОЗРАСТ'!$C$1035:$C$1038</c:f>
              <c:numCache>
                <c:formatCode>0%</c:formatCode>
                <c:ptCount val="4"/>
                <c:pt idx="0" formatCode="0.0%">
                  <c:v>0.41600000000000031</c:v>
                </c:pt>
                <c:pt idx="1">
                  <c:v>0.36000000000000032</c:v>
                </c:pt>
                <c:pt idx="2" formatCode="0.0%">
                  <c:v>0.19600000000000001</c:v>
                </c:pt>
                <c:pt idx="3" formatCode="0.0%">
                  <c:v>2.8000000000000001E-2</c:v>
                </c:pt>
              </c:numCache>
            </c:numRef>
          </c:val>
        </c:ser>
        <c:axId val="127630336"/>
        <c:axId val="127633664"/>
      </c:barChart>
      <c:catAx>
        <c:axId val="127630336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127633664"/>
        <c:crosses val="autoZero"/>
        <c:auto val="1"/>
        <c:lblAlgn val="ctr"/>
        <c:lblOffset val="100"/>
      </c:catAx>
      <c:valAx>
        <c:axId val="127633664"/>
        <c:scaling>
          <c:orientation val="minMax"/>
        </c:scaling>
        <c:axPos val="l"/>
        <c:majorGridlines/>
        <c:numFmt formatCode="0%" sourceLinked="0"/>
        <c:majorTickMark val="none"/>
        <c:tickLblPos val="nextTo"/>
        <c:crossAx val="127630336"/>
        <c:crosses val="autoZero"/>
        <c:crossBetween val="between"/>
      </c:valAx>
    </c:plotArea>
    <c:plotVisOnly val="1"/>
  </c:chart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perspective val="0"/>
    </c:view3D>
    <c:plotArea>
      <c:layout/>
      <c:bar3DChart>
        <c:barDir val="col"/>
        <c:grouping val="clustered"/>
        <c:ser>
          <c:idx val="0"/>
          <c:order val="0"/>
          <c:spPr>
            <a:solidFill>
              <a:srgbClr val="00B050"/>
            </a:solidFill>
          </c:spPr>
          <c:dPt>
            <c:idx val="1"/>
            <c:spPr>
              <a:solidFill>
                <a:schemeClr val="accent2">
                  <a:lumMod val="75000"/>
                </a:schemeClr>
              </a:solidFill>
            </c:spPr>
          </c:dPt>
          <c:dPt>
            <c:idx val="2"/>
            <c:spPr>
              <a:solidFill>
                <a:srgbClr val="00B0F0"/>
              </a:solidFill>
            </c:spPr>
          </c:dPt>
          <c:dLbls>
            <c:dLbl>
              <c:idx val="0"/>
              <c:layout>
                <c:manualLayout>
                  <c:x val="3.6894270452168268E-2"/>
                  <c:y val="-2.3909326727492661E-2"/>
                </c:manualLayout>
              </c:layout>
              <c:showVal val="1"/>
              <c:showCatName val="1"/>
              <c:separator> </c:separator>
            </c:dLbl>
            <c:dLbl>
              <c:idx val="1"/>
              <c:layout>
                <c:manualLayout>
                  <c:x val="2.2637238256932656E-2"/>
                  <c:y val="-4.1666666666666664E-2"/>
                </c:manualLayout>
              </c:layout>
              <c:showVal val="1"/>
              <c:showCatName val="1"/>
              <c:separator> </c:separator>
            </c:dLbl>
            <c:dLbl>
              <c:idx val="2"/>
              <c:layout>
                <c:manualLayout>
                  <c:x val="2.7164685908319271E-2"/>
                  <c:y val="-2.3148148148148147E-2"/>
                </c:manualLayout>
              </c:layout>
              <c:showVal val="1"/>
              <c:showCatName val="1"/>
              <c:separator> </c:separator>
            </c:dLbl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Val val="1"/>
            <c:showCatName val="1"/>
            <c:separator> </c:separator>
          </c:dLbls>
          <c:cat>
            <c:strRef>
              <c:f>'11 Вопрос'!$A$1010:$A$1012</c:f>
              <c:strCache>
                <c:ptCount val="3"/>
                <c:pt idx="0">
                  <c:v>положительное</c:v>
                </c:pt>
                <c:pt idx="1">
                  <c:v>отрицательное</c:v>
                </c:pt>
                <c:pt idx="2">
                  <c:v>нейтральное</c:v>
                </c:pt>
              </c:strCache>
            </c:strRef>
          </c:cat>
          <c:val>
            <c:numRef>
              <c:f>'11 Вопрос'!$B$1010:$B$1012</c:f>
              <c:numCache>
                <c:formatCode>0%</c:formatCode>
                <c:ptCount val="3"/>
                <c:pt idx="0">
                  <c:v>0.55000000000000004</c:v>
                </c:pt>
                <c:pt idx="1">
                  <c:v>7.0000000000000021E-2</c:v>
                </c:pt>
                <c:pt idx="2">
                  <c:v>0.37000000000000038</c:v>
                </c:pt>
              </c:numCache>
            </c:numRef>
          </c:val>
        </c:ser>
        <c:shape val="cylinder"/>
        <c:axId val="141105408"/>
        <c:axId val="141445760"/>
        <c:axId val="0"/>
      </c:bar3DChart>
      <c:catAx>
        <c:axId val="141105408"/>
        <c:scaling>
          <c:orientation val="minMax"/>
        </c:scaling>
        <c:delete val="1"/>
        <c:axPos val="b"/>
        <c:tickLblPos val="none"/>
        <c:crossAx val="141445760"/>
        <c:crosses val="autoZero"/>
        <c:auto val="1"/>
        <c:lblAlgn val="ctr"/>
        <c:lblOffset val="100"/>
      </c:catAx>
      <c:valAx>
        <c:axId val="141445760"/>
        <c:scaling>
          <c:orientation val="minMax"/>
        </c:scaling>
        <c:axPos val="l"/>
        <c:majorGridlines/>
        <c:numFmt formatCode="0%" sourceLinked="1"/>
        <c:tickLblPos val="nextTo"/>
        <c:crossAx val="141105408"/>
        <c:crosses val="autoZero"/>
        <c:crossBetween val="between"/>
      </c:valAx>
    </c:plotArea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>
        <c:manualLayout>
          <c:layoutTarget val="inner"/>
          <c:xMode val="edge"/>
          <c:yMode val="edge"/>
          <c:x val="7.3658472493674146E-2"/>
          <c:y val="0.16266638081212481"/>
          <c:w val="0.90477290338537864"/>
          <c:h val="0.74237939627193805"/>
        </c:manualLayout>
      </c:layout>
      <c:barChart>
        <c:barDir val="col"/>
        <c:grouping val="clustered"/>
        <c:ser>
          <c:idx val="3"/>
          <c:order val="1"/>
          <c:tx>
            <c:v>2014</c:v>
          </c:tx>
          <c:spPr>
            <a:solidFill>
              <a:srgbClr val="FF0000"/>
            </a:solidFill>
          </c:spPr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Lbl>
              <c:idx val="2"/>
              <c:layout/>
              <c:showVal val="1"/>
            </c:dLbl>
            <c:dLbl>
              <c:idx val="3"/>
              <c:layout>
                <c:manualLayout>
                  <c:x val="3.4327950804546453E-3"/>
                  <c:y val="2.4682171854435421E-2"/>
                </c:manualLayout>
              </c:layout>
              <c:showVal val="1"/>
            </c:dLbl>
            <c:delete val="1"/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</a:defRPr>
                </a:pPr>
                <a:endParaRPr lang="ru-RU"/>
              </a:p>
            </c:txPr>
          </c:dLbls>
          <c:val>
            <c:numRef>
              <c:f>'1 вопрос'!$O$1003:$O$1006</c:f>
              <c:numCache>
                <c:formatCode>0%</c:formatCode>
                <c:ptCount val="4"/>
                <c:pt idx="0">
                  <c:v>0.69000000000000061</c:v>
                </c:pt>
                <c:pt idx="1">
                  <c:v>0.5</c:v>
                </c:pt>
                <c:pt idx="2">
                  <c:v>0.29000000000000031</c:v>
                </c:pt>
                <c:pt idx="3">
                  <c:v>0.25</c:v>
                </c:pt>
              </c:numCache>
            </c:numRef>
          </c:val>
        </c:ser>
        <c:dLbls>
          <c:showVal val="1"/>
        </c:dLbls>
        <c:axId val="128818176"/>
        <c:axId val="128832256"/>
      </c:barChart>
      <c:lineChart>
        <c:grouping val="standard"/>
        <c:ser>
          <c:idx val="2"/>
          <c:order val="0"/>
          <c:tx>
            <c:v>2013</c:v>
          </c:tx>
          <c:spPr>
            <a:ln w="50800">
              <a:solidFill>
                <a:srgbClr val="00B050"/>
              </a:solidFill>
            </a:ln>
          </c:spPr>
          <c:dLbls>
            <c:dLbl>
              <c:idx val="2"/>
              <c:layout>
                <c:manualLayout>
                  <c:x val="-2.7642922593727502E-2"/>
                  <c:y val="7.4132993064068994E-2"/>
                </c:manualLayout>
              </c:layout>
              <c:dLblPos val="r"/>
              <c:showVal val="1"/>
              <c:separator> </c:separator>
            </c:dLbl>
            <c:dLbl>
              <c:idx val="3"/>
              <c:layout>
                <c:manualLayout>
                  <c:x val="-7.2949542995586286E-2"/>
                  <c:y val="-4.3102190587079495E-2"/>
                </c:manualLayout>
              </c:layout>
              <c:dLblPos val="r"/>
              <c:showVal val="1"/>
              <c:separator> </c:separator>
            </c:dLbl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dLblPos val="b"/>
            <c:showVal val="1"/>
            <c:separator> </c:separator>
          </c:dLbls>
          <c:cat>
            <c:strRef>
              <c:f>'1 вопрос'!$L$1003:$L$1006</c:f>
              <c:strCache>
                <c:ptCount val="4"/>
                <c:pt idx="0">
                  <c:v>ЛОДЭ</c:v>
                </c:pt>
                <c:pt idx="1">
                  <c:v>Нордин</c:v>
                </c:pt>
                <c:pt idx="2">
                  <c:v>Кравира</c:v>
                </c:pt>
                <c:pt idx="3">
                  <c:v>Экомедсервис</c:v>
                </c:pt>
              </c:strCache>
            </c:strRef>
          </c:cat>
          <c:val>
            <c:numRef>
              <c:f>'1 вопрос'!$P$1003:$P$1006</c:f>
              <c:numCache>
                <c:formatCode>0%</c:formatCode>
                <c:ptCount val="4"/>
                <c:pt idx="0">
                  <c:v>0.56000000000000005</c:v>
                </c:pt>
                <c:pt idx="1">
                  <c:v>0.49000000000000032</c:v>
                </c:pt>
                <c:pt idx="2">
                  <c:v>0.17</c:v>
                </c:pt>
                <c:pt idx="3">
                  <c:v>0.33000000000000218</c:v>
                </c:pt>
              </c:numCache>
            </c:numRef>
          </c:val>
        </c:ser>
        <c:dLbls>
          <c:showVal val="1"/>
        </c:dLbls>
        <c:marker val="1"/>
        <c:axId val="128818176"/>
        <c:axId val="128832256"/>
      </c:lineChart>
      <c:catAx>
        <c:axId val="128818176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 b="1"/>
            </a:pPr>
            <a:endParaRPr lang="ru-RU"/>
          </a:p>
        </c:txPr>
        <c:crossAx val="128832256"/>
        <c:crossesAt val="0"/>
        <c:auto val="1"/>
        <c:lblAlgn val="ctr"/>
        <c:lblOffset val="100"/>
      </c:catAx>
      <c:valAx>
        <c:axId val="128832256"/>
        <c:scaling>
          <c:orientation val="minMax"/>
        </c:scaling>
        <c:axPos val="l"/>
        <c:majorGridlines/>
        <c:numFmt formatCode="0%" sourceLinked="0"/>
        <c:tickLblPos val="nextTo"/>
        <c:crossAx val="128818176"/>
        <c:crosses val="autoZero"/>
        <c:crossBetween val="between"/>
      </c:valAx>
    </c:plotArea>
    <c:legend>
      <c:legendPos val="tr"/>
      <c:legendEntry>
        <c:idx val="0"/>
        <c:delete val="1"/>
      </c:legendEntry>
      <c:layout>
        <c:manualLayout>
          <c:xMode val="edge"/>
          <c:yMode val="edge"/>
          <c:x val="0.90141578026668756"/>
          <c:y val="0.18304385572797974"/>
          <c:w val="8.8074174985624726E-2"/>
          <c:h val="6.2481618292224074E-2"/>
        </c:manualLayout>
      </c:layout>
      <c:txPr>
        <a:bodyPr/>
        <a:lstStyle/>
        <a:p>
          <a:pPr>
            <a:defRPr sz="1100" b="1"/>
          </a:pPr>
          <a:endParaRPr lang="ru-RU"/>
        </a:p>
      </c:txPr>
    </c:legend>
    <c:plotVisOnly val="1"/>
    <c:dispBlanksAs val="gap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cat>
            <c:strRef>
              <c:f>'1 вопрос'!$G$1007:$G$1013</c:f>
              <c:strCache>
                <c:ptCount val="7"/>
                <c:pt idx="0">
                  <c:v>Санте</c:v>
                </c:pt>
                <c:pt idx="1">
                  <c:v>Лекарь</c:v>
                </c:pt>
                <c:pt idx="2">
                  <c:v>Оптимед</c:v>
                </c:pt>
                <c:pt idx="3">
                  <c:v>ЭКО</c:v>
                </c:pt>
                <c:pt idx="4">
                  <c:v>Эмбрио</c:v>
                </c:pt>
                <c:pt idx="5">
                  <c:v>Синево</c:v>
                </c:pt>
                <c:pt idx="6">
                  <c:v>Новое зрение</c:v>
                </c:pt>
              </c:strCache>
            </c:strRef>
          </c:cat>
          <c:val>
            <c:numRef>
              <c:f>'1 вопрос'!$H$1007:$H$1013</c:f>
              <c:numCache>
                <c:formatCode>General</c:formatCode>
                <c:ptCount val="7"/>
              </c:numCache>
            </c:numRef>
          </c:val>
        </c:ser>
        <c:ser>
          <c:idx val="1"/>
          <c:order val="1"/>
          <c:cat>
            <c:strRef>
              <c:f>'1 вопрос'!$G$1007:$G$1013</c:f>
              <c:strCache>
                <c:ptCount val="7"/>
                <c:pt idx="0">
                  <c:v>Санте</c:v>
                </c:pt>
                <c:pt idx="1">
                  <c:v>Лекарь</c:v>
                </c:pt>
                <c:pt idx="2">
                  <c:v>Оптимед</c:v>
                </c:pt>
                <c:pt idx="3">
                  <c:v>ЭКО</c:v>
                </c:pt>
                <c:pt idx="4">
                  <c:v>Эмбрио</c:v>
                </c:pt>
                <c:pt idx="5">
                  <c:v>Синево</c:v>
                </c:pt>
                <c:pt idx="6">
                  <c:v>Новое зрение</c:v>
                </c:pt>
              </c:strCache>
            </c:strRef>
          </c:cat>
          <c:val>
            <c:numRef>
              <c:f>'1 вопрос'!$I$1007:$I$1013</c:f>
              <c:numCache>
                <c:formatCode>General</c:formatCode>
                <c:ptCount val="7"/>
              </c:numCache>
            </c:numRef>
          </c:val>
        </c:ser>
        <c:ser>
          <c:idx val="2"/>
          <c:order val="2"/>
          <c:tx>
            <c:v>2014</c:v>
          </c:tx>
          <c:spPr>
            <a:solidFill>
              <a:srgbClr val="FF0000"/>
            </a:solidFill>
          </c:spPr>
          <c:dLbls>
            <c:dLbl>
              <c:idx val="0"/>
              <c:layout>
                <c:manualLayout>
                  <c:x val="0"/>
                  <c:y val="1.1003235124405873E-2"/>
                </c:manualLayout>
              </c:layout>
              <c:showVal val="1"/>
            </c:dLbl>
            <c:dLbl>
              <c:idx val="1"/>
              <c:layout>
                <c:manualLayout>
                  <c:x val="7.7758724169141973E-3"/>
                  <c:y val="3.6677450414686493E-3"/>
                </c:manualLayout>
              </c:layout>
              <c:showVal val="1"/>
            </c:dLbl>
            <c:dLbl>
              <c:idx val="2"/>
              <c:layout>
                <c:manualLayout>
                  <c:x val="9.7198405211426728E-3"/>
                  <c:y val="7.3354900829372908E-3"/>
                </c:manualLayout>
              </c:layout>
              <c:showVal val="1"/>
            </c:dLbl>
            <c:dLbl>
              <c:idx val="4"/>
              <c:layout>
                <c:manualLayout>
                  <c:x val="7.7758724169141973E-3"/>
                  <c:y val="0"/>
                </c:manualLayout>
              </c:layout>
              <c:showVal val="1"/>
            </c:dLbl>
            <c:dLbl>
              <c:idx val="6"/>
              <c:layout>
                <c:manualLayout>
                  <c:x val="-7.7758724169141973E-3"/>
                  <c:y val="7.3354900829372908E-3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Val val="1"/>
          </c:dLbls>
          <c:cat>
            <c:strRef>
              <c:f>'1 вопрос'!$G$1007:$G$1013</c:f>
              <c:strCache>
                <c:ptCount val="7"/>
                <c:pt idx="0">
                  <c:v>Санте</c:v>
                </c:pt>
                <c:pt idx="1">
                  <c:v>Лекарь</c:v>
                </c:pt>
                <c:pt idx="2">
                  <c:v>Оптимед</c:v>
                </c:pt>
                <c:pt idx="3">
                  <c:v>ЭКО</c:v>
                </c:pt>
                <c:pt idx="4">
                  <c:v>Эмбрио</c:v>
                </c:pt>
                <c:pt idx="5">
                  <c:v>Синево</c:v>
                </c:pt>
                <c:pt idx="6">
                  <c:v>Новое зрение</c:v>
                </c:pt>
              </c:strCache>
            </c:strRef>
          </c:cat>
          <c:val>
            <c:numRef>
              <c:f>'1 вопрос'!$J$1007:$J$1013</c:f>
              <c:numCache>
                <c:formatCode>0.0%</c:formatCode>
                <c:ptCount val="7"/>
                <c:pt idx="0">
                  <c:v>0.13300000000000001</c:v>
                </c:pt>
                <c:pt idx="1">
                  <c:v>7.9000000000000431E-2</c:v>
                </c:pt>
                <c:pt idx="2">
                  <c:v>4.5000000000000012E-2</c:v>
                </c:pt>
                <c:pt idx="3">
                  <c:v>3.6999999999999998E-2</c:v>
                </c:pt>
                <c:pt idx="4">
                  <c:v>3.6999999999999998E-2</c:v>
                </c:pt>
                <c:pt idx="5">
                  <c:v>3.1000000000000052E-2</c:v>
                </c:pt>
                <c:pt idx="6" formatCode="0%">
                  <c:v>3.0000000000000002E-2</c:v>
                </c:pt>
              </c:numCache>
            </c:numRef>
          </c:val>
        </c:ser>
        <c:ser>
          <c:idx val="3"/>
          <c:order val="3"/>
          <c:tx>
            <c:v>2013</c:v>
          </c:tx>
          <c:spPr>
            <a:solidFill>
              <a:srgbClr val="00B050"/>
            </a:solidFill>
          </c:spPr>
          <c:dLbls>
            <c:dLbl>
              <c:idx val="0"/>
              <c:layout>
                <c:manualLayout>
                  <c:x val="1.166380862537128E-2"/>
                  <c:y val="7.3354900829372908E-3"/>
                </c:manualLayout>
              </c:layout>
              <c:showVal val="1"/>
            </c:dLbl>
            <c:dLbl>
              <c:idx val="1"/>
              <c:layout>
                <c:manualLayout>
                  <c:x val="1.36077767295997E-2"/>
                  <c:y val="3.6677450414686493E-3"/>
                </c:manualLayout>
              </c:layout>
              <c:showVal val="1"/>
            </c:dLbl>
            <c:dLbl>
              <c:idx val="2"/>
              <c:layout>
                <c:manualLayout>
                  <c:x val="1.5551744833828231E-2"/>
                  <c:y val="1.8338725207343125E-2"/>
                </c:manualLayout>
              </c:layout>
              <c:showVal val="1"/>
            </c:dLbl>
            <c:dLbl>
              <c:idx val="3"/>
              <c:layout>
                <c:manualLayout>
                  <c:x val="9.7198405211426728E-3"/>
                  <c:y val="1.1003235124405869E-2"/>
                </c:manualLayout>
              </c:layout>
              <c:showVal val="1"/>
            </c:dLbl>
            <c:dLbl>
              <c:idx val="4"/>
              <c:layout>
                <c:manualLayout>
                  <c:x val="1.36077767295997E-2"/>
                  <c:y val="7.3354900829372908E-3"/>
                </c:manualLayout>
              </c:layout>
              <c:showVal val="1"/>
            </c:dLbl>
            <c:dLbl>
              <c:idx val="5"/>
              <c:layout>
                <c:manualLayout>
                  <c:x val="1.166380862537128E-2"/>
                  <c:y val="2.2006470248811742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Val val="1"/>
          </c:dLbls>
          <c:cat>
            <c:strRef>
              <c:f>'1 вопрос'!$G$1007:$G$1013</c:f>
              <c:strCache>
                <c:ptCount val="7"/>
                <c:pt idx="0">
                  <c:v>Санте</c:v>
                </c:pt>
                <c:pt idx="1">
                  <c:v>Лекарь</c:v>
                </c:pt>
                <c:pt idx="2">
                  <c:v>Оптимед</c:v>
                </c:pt>
                <c:pt idx="3">
                  <c:v>ЭКО</c:v>
                </c:pt>
                <c:pt idx="4">
                  <c:v>Эмбрио</c:v>
                </c:pt>
                <c:pt idx="5">
                  <c:v>Синево</c:v>
                </c:pt>
                <c:pt idx="6">
                  <c:v>Новое зрение</c:v>
                </c:pt>
              </c:strCache>
            </c:strRef>
          </c:cat>
          <c:val>
            <c:numRef>
              <c:f>'1 вопрос'!$K$1007:$K$1013</c:f>
              <c:numCache>
                <c:formatCode>0.0%</c:formatCode>
                <c:ptCount val="7"/>
                <c:pt idx="0">
                  <c:v>6.8000000000000019E-2</c:v>
                </c:pt>
                <c:pt idx="1">
                  <c:v>5.900000000000033E-2</c:v>
                </c:pt>
                <c:pt idx="2">
                  <c:v>3.6999999999999998E-2</c:v>
                </c:pt>
                <c:pt idx="3">
                  <c:v>5.0000000000000114E-3</c:v>
                </c:pt>
                <c:pt idx="4">
                  <c:v>1.4E-2</c:v>
                </c:pt>
                <c:pt idx="5">
                  <c:v>2.5000000000000001E-2</c:v>
                </c:pt>
                <c:pt idx="6">
                  <c:v>3.7999999999999999E-2</c:v>
                </c:pt>
              </c:numCache>
            </c:numRef>
          </c:val>
        </c:ser>
        <c:axId val="129612416"/>
        <c:axId val="129618304"/>
      </c:barChart>
      <c:catAx>
        <c:axId val="129612416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 b="1"/>
            </a:pPr>
            <a:endParaRPr lang="ru-RU"/>
          </a:p>
        </c:txPr>
        <c:crossAx val="129618304"/>
        <c:crosses val="autoZero"/>
        <c:auto val="1"/>
        <c:lblAlgn val="ctr"/>
        <c:lblOffset val="100"/>
      </c:catAx>
      <c:valAx>
        <c:axId val="129618304"/>
        <c:scaling>
          <c:orientation val="minMax"/>
        </c:scaling>
        <c:axPos val="l"/>
        <c:majorGridlines/>
        <c:numFmt formatCode="0%" sourceLinked="0"/>
        <c:tickLblPos val="nextTo"/>
        <c:crossAx val="129612416"/>
        <c:crosses val="autoZero"/>
        <c:crossBetween val="between"/>
      </c:valAx>
    </c:plotArea>
    <c:legend>
      <c:legendPos val="r"/>
      <c:legendEntry>
        <c:idx val="0"/>
        <c:delete val="1"/>
      </c:legendEntry>
      <c:legendEntry>
        <c:idx val="1"/>
        <c:delete val="1"/>
      </c:legendEntry>
      <c:layout/>
      <c:txPr>
        <a:bodyPr/>
        <a:lstStyle/>
        <a:p>
          <a:pPr>
            <a:defRPr sz="1200" b="1"/>
          </a:pPr>
          <a:endParaRPr lang="ru-RU"/>
        </a:p>
      </c:txPr>
    </c:legend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/>
              <a:t>ПЕРВЫЙ</a:t>
            </a:r>
            <a:r>
              <a:rPr lang="ru-RU" baseline="0"/>
              <a:t> НАЗВАННЫЙ МЕДЦЕНТР</a:t>
            </a:r>
            <a:endParaRPr lang="ru-RU"/>
          </a:p>
        </c:rich>
      </c:tx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cat>
            <c:strRef>
              <c:f>ПЕРВЫЙ!$A$1035:$A$1038</c:f>
              <c:strCache>
                <c:ptCount val="4"/>
                <c:pt idx="0">
                  <c:v>ЛОДЭ</c:v>
                </c:pt>
                <c:pt idx="1">
                  <c:v>Нордин</c:v>
                </c:pt>
                <c:pt idx="2">
                  <c:v>Экомедсервис</c:v>
                </c:pt>
                <c:pt idx="3">
                  <c:v>Кравира</c:v>
                </c:pt>
              </c:strCache>
            </c:strRef>
          </c:cat>
          <c:val>
            <c:numRef>
              <c:f>ПЕРВЫЙ!$B$1035:$B$1038</c:f>
              <c:numCache>
                <c:formatCode>General</c:formatCode>
                <c:ptCount val="4"/>
              </c:numCache>
            </c:numRef>
          </c:val>
        </c:ser>
        <c:ser>
          <c:idx val="1"/>
          <c:order val="1"/>
          <c:spPr>
            <a:solidFill>
              <a:schemeClr val="accent5">
                <a:lumMod val="75000"/>
              </a:schemeClr>
            </a:solidFill>
          </c:spPr>
          <c:dPt>
            <c:idx val="0"/>
            <c:spPr>
              <a:solidFill>
                <a:srgbClr val="FF0000"/>
              </a:solidFill>
            </c:spPr>
          </c:dPt>
          <c:dLbls>
            <c:dLbl>
              <c:idx val="0"/>
              <c:layout>
                <c:manualLayout>
                  <c:x val="2.5000000000000001E-2"/>
                  <c:y val="-1.3888888888889018E-2"/>
                </c:manualLayout>
              </c:layout>
              <c:showVal val="1"/>
              <c:separator> </c:separator>
            </c:dLbl>
            <c:dLbl>
              <c:idx val="1"/>
              <c:layout>
                <c:manualLayout>
                  <c:x val="2.5000000000000001E-2"/>
                  <c:y val="-2.3148148148148147E-2"/>
                </c:manualLayout>
              </c:layout>
              <c:showVal val="1"/>
              <c:separator> </c:separator>
            </c:dLbl>
            <c:dLbl>
              <c:idx val="2"/>
              <c:layout>
                <c:manualLayout>
                  <c:x val="3.0555555555555582E-2"/>
                  <c:y val="-3.2407407407407704E-2"/>
                </c:manualLayout>
              </c:layout>
              <c:showVal val="1"/>
              <c:separator> </c:separator>
            </c:dLbl>
            <c:dLbl>
              <c:idx val="3"/>
              <c:layout>
                <c:manualLayout>
                  <c:x val="2.4999999999999897E-2"/>
                  <c:y val="-2.7777777777778165E-2"/>
                </c:manualLayout>
              </c:layout>
              <c:showVal val="1"/>
              <c:separator> </c:separator>
            </c:dLbl>
            <c:txPr>
              <a:bodyPr/>
              <a:lstStyle/>
              <a:p>
                <a:pPr>
                  <a:defRPr sz="1800" b="1"/>
                </a:pPr>
                <a:endParaRPr lang="ru-RU"/>
              </a:p>
            </c:txPr>
            <c:showVal val="1"/>
            <c:separator> </c:separator>
          </c:dLbls>
          <c:cat>
            <c:strRef>
              <c:f>ПЕРВЫЙ!$A$1035:$A$1038</c:f>
              <c:strCache>
                <c:ptCount val="4"/>
                <c:pt idx="0">
                  <c:v>ЛОДЭ</c:v>
                </c:pt>
                <c:pt idx="1">
                  <c:v>Нордин</c:v>
                </c:pt>
                <c:pt idx="2">
                  <c:v>Экомедсервис</c:v>
                </c:pt>
                <c:pt idx="3">
                  <c:v>Кравира</c:v>
                </c:pt>
              </c:strCache>
            </c:strRef>
          </c:cat>
          <c:val>
            <c:numRef>
              <c:f>ПЕРВЫЙ!$C$1035:$C$1038</c:f>
              <c:numCache>
                <c:formatCode>0%</c:formatCode>
                <c:ptCount val="4"/>
                <c:pt idx="0">
                  <c:v>0.37000000000000038</c:v>
                </c:pt>
                <c:pt idx="1">
                  <c:v>0.23</c:v>
                </c:pt>
                <c:pt idx="2">
                  <c:v>0.12000000000000002</c:v>
                </c:pt>
                <c:pt idx="3">
                  <c:v>0.1</c:v>
                </c:pt>
              </c:numCache>
            </c:numRef>
          </c:val>
        </c:ser>
        <c:shape val="box"/>
        <c:axId val="85614592"/>
        <c:axId val="85620224"/>
        <c:axId val="0"/>
      </c:bar3DChart>
      <c:catAx>
        <c:axId val="85614592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 b="1"/>
            </a:pPr>
            <a:endParaRPr lang="ru-RU"/>
          </a:p>
        </c:txPr>
        <c:crossAx val="85620224"/>
        <c:crosses val="autoZero"/>
        <c:auto val="1"/>
        <c:lblAlgn val="ctr"/>
        <c:lblOffset val="100"/>
      </c:catAx>
      <c:valAx>
        <c:axId val="85620224"/>
        <c:scaling>
          <c:orientation val="minMax"/>
        </c:scaling>
        <c:axPos val="l"/>
        <c:majorGridlines/>
        <c:numFmt formatCode="0%" sourceLinked="0"/>
        <c:tickLblPos val="nextTo"/>
        <c:crossAx val="85614592"/>
        <c:crosses val="autoZero"/>
        <c:crossBetween val="between"/>
      </c:valAx>
    </c:plotArea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barChart>
        <c:barDir val="col"/>
        <c:grouping val="clustered"/>
        <c:ser>
          <c:idx val="0"/>
          <c:order val="0"/>
          <c:cat>
            <c:strRef>
              <c:f>'2 Вопрос'!$A$1013:$A$1018</c:f>
              <c:strCache>
                <c:ptCount val="6"/>
                <c:pt idx="0">
                  <c:v>Нордин</c:v>
                </c:pt>
                <c:pt idx="1">
                  <c:v>ЛОДЭ</c:v>
                </c:pt>
                <c:pt idx="2">
                  <c:v>Экомедсервис</c:v>
                </c:pt>
                <c:pt idx="3">
                  <c:v>Кравира</c:v>
                </c:pt>
                <c:pt idx="4">
                  <c:v>Сантэ</c:v>
                </c:pt>
                <c:pt idx="5">
                  <c:v>Лекарь</c:v>
                </c:pt>
              </c:strCache>
            </c:strRef>
          </c:cat>
          <c:val>
            <c:numRef>
              <c:f>'2 Вопрос'!$B$1013:$B$1018</c:f>
              <c:numCache>
                <c:formatCode>General</c:formatCode>
                <c:ptCount val="6"/>
              </c:numCache>
            </c:numRef>
          </c:val>
        </c:ser>
        <c:ser>
          <c:idx val="1"/>
          <c:order val="1"/>
          <c:cat>
            <c:strRef>
              <c:f>'2 Вопрос'!$A$1013:$A$1018</c:f>
              <c:strCache>
                <c:ptCount val="6"/>
                <c:pt idx="0">
                  <c:v>Нордин</c:v>
                </c:pt>
                <c:pt idx="1">
                  <c:v>ЛОДЭ</c:v>
                </c:pt>
                <c:pt idx="2">
                  <c:v>Экомедсервис</c:v>
                </c:pt>
                <c:pt idx="3">
                  <c:v>Кравира</c:v>
                </c:pt>
                <c:pt idx="4">
                  <c:v>Сантэ</c:v>
                </c:pt>
                <c:pt idx="5">
                  <c:v>Лекарь</c:v>
                </c:pt>
              </c:strCache>
            </c:strRef>
          </c:cat>
          <c:val>
            <c:numRef>
              <c:f>'2 Вопрос'!$C$1013:$C$1018</c:f>
              <c:numCache>
                <c:formatCode>General</c:formatCode>
                <c:ptCount val="6"/>
              </c:numCache>
            </c:numRef>
          </c:val>
        </c:ser>
        <c:ser>
          <c:idx val="2"/>
          <c:order val="2"/>
          <c:tx>
            <c:v>2014</c:v>
          </c:tx>
          <c:spPr>
            <a:solidFill>
              <a:srgbClr val="FF0000"/>
            </a:solidFill>
          </c:spPr>
          <c:dLbls>
            <c:dLbl>
              <c:idx val="0"/>
              <c:spPr>
                <a:noFill/>
                <a:scene3d>
                  <a:camera prst="orthographicFront"/>
                  <a:lightRig rig="threePt" dir="t"/>
                </a:scene3d>
                <a:sp3d>
                  <a:bevelT w="6350"/>
                </a:sp3d>
              </c:spPr>
              <c:txPr>
                <a:bodyPr/>
                <a:lstStyle/>
                <a:p>
                  <a:pPr>
                    <a:defRPr sz="1600" b="1"/>
                  </a:pPr>
                  <a:endParaRPr lang="ru-RU"/>
                </a:p>
              </c:txPr>
            </c:dLbl>
            <c:dLbl>
              <c:idx val="1"/>
              <c:layout>
                <c:manualLayout>
                  <c:x val="4.2462845010615823E-3"/>
                  <c:y val="8.1549439347604526E-3"/>
                </c:manualLayout>
              </c:layout>
              <c:showVal val="1"/>
            </c:dLbl>
            <c:dLbl>
              <c:idx val="2"/>
              <c:layout>
                <c:manualLayout>
                  <c:x val="-6.3694267515923934E-3"/>
                  <c:y val="1.2232415902140694E-2"/>
                </c:manualLayout>
              </c:layout>
              <c:showVal val="1"/>
            </c:dLbl>
            <c:dLbl>
              <c:idx val="3"/>
              <c:layout>
                <c:manualLayout>
                  <c:x val="6.3694267515923934E-3"/>
                  <c:y val="1.2232415902140656E-2"/>
                </c:manualLayout>
              </c:layout>
              <c:showVal val="1"/>
            </c:dLbl>
            <c:dLbl>
              <c:idx val="4"/>
              <c:layout>
                <c:manualLayout>
                  <c:x val="6.3694267515923934E-3"/>
                  <c:y val="1.2232415902140656E-2"/>
                </c:manualLayout>
              </c:layout>
              <c:showVal val="1"/>
            </c:dLbl>
            <c:dLbl>
              <c:idx val="5"/>
              <c:layout>
                <c:manualLayout>
                  <c:x val="-6.3694267515923934E-3"/>
                  <c:y val="7.4752789184707137E-17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Val val="1"/>
          </c:dLbls>
          <c:cat>
            <c:strRef>
              <c:f>'2 Вопрос'!$A$1013:$A$1018</c:f>
              <c:strCache>
                <c:ptCount val="6"/>
                <c:pt idx="0">
                  <c:v>Нордин</c:v>
                </c:pt>
                <c:pt idx="1">
                  <c:v>ЛОДЭ</c:v>
                </c:pt>
                <c:pt idx="2">
                  <c:v>Экомедсервис</c:v>
                </c:pt>
                <c:pt idx="3">
                  <c:v>Кравира</c:v>
                </c:pt>
                <c:pt idx="4">
                  <c:v>Сантэ</c:v>
                </c:pt>
                <c:pt idx="5">
                  <c:v>Лекарь</c:v>
                </c:pt>
              </c:strCache>
            </c:strRef>
          </c:cat>
          <c:val>
            <c:numRef>
              <c:f>'2 Вопрос'!$D$1013:$D$1018</c:f>
              <c:numCache>
                <c:formatCode>0%</c:formatCode>
                <c:ptCount val="6"/>
                <c:pt idx="0">
                  <c:v>0.8</c:v>
                </c:pt>
                <c:pt idx="1">
                  <c:v>0.91</c:v>
                </c:pt>
                <c:pt idx="2">
                  <c:v>0.59</c:v>
                </c:pt>
                <c:pt idx="3">
                  <c:v>0.47000000000000008</c:v>
                </c:pt>
                <c:pt idx="4">
                  <c:v>0.29000000000000031</c:v>
                </c:pt>
                <c:pt idx="5">
                  <c:v>0.18000000000000024</c:v>
                </c:pt>
              </c:numCache>
            </c:numRef>
          </c:val>
        </c:ser>
        <c:ser>
          <c:idx val="3"/>
          <c:order val="3"/>
          <c:tx>
            <c:v>2013</c:v>
          </c:tx>
          <c:spPr>
            <a:solidFill>
              <a:srgbClr val="00B050"/>
            </a:solidFill>
          </c:spPr>
          <c:dLbls>
            <c:dLbl>
              <c:idx val="0"/>
              <c:layout>
                <c:manualLayout>
                  <c:x val="3.5296099535550962E-2"/>
                  <c:y val="2.4464833142025248E-2"/>
                </c:manualLayout>
              </c:layout>
              <c:showVal val="1"/>
            </c:dLbl>
            <c:dLbl>
              <c:idx val="1"/>
              <c:layout>
                <c:manualLayout>
                  <c:x val="1.2738853503184714E-2"/>
                  <c:y val="1.6309887869520905E-2"/>
                </c:manualLayout>
              </c:layout>
              <c:showVal val="1"/>
            </c:dLbl>
            <c:dLbl>
              <c:idx val="2"/>
              <c:layout>
                <c:manualLayout>
                  <c:x val="6.3694267515923934E-3"/>
                  <c:y val="1.2232415902140656E-2"/>
                </c:manualLayout>
              </c:layout>
              <c:showVal val="1"/>
            </c:dLbl>
            <c:dLbl>
              <c:idx val="3"/>
              <c:layout>
                <c:manualLayout>
                  <c:x val="1.4622759450924895E-2"/>
                  <c:y val="5.3772589518183778E-3"/>
                </c:manualLayout>
              </c:layout>
              <c:showVal val="1"/>
            </c:dLbl>
            <c:dLbl>
              <c:idx val="4"/>
              <c:layout>
                <c:manualLayout>
                  <c:x val="1.0615711252653927E-2"/>
                  <c:y val="4.0774719673802966E-3"/>
                </c:manualLayout>
              </c:layout>
              <c:showVal val="1"/>
            </c:dLbl>
            <c:dLbl>
              <c:idx val="5"/>
              <c:layout>
                <c:manualLayout>
                  <c:x val="1.6985138004246343E-2"/>
                  <c:y val="2.0387359836901122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Val val="1"/>
          </c:dLbls>
          <c:cat>
            <c:strRef>
              <c:f>'2 Вопрос'!$A$1013:$A$1018</c:f>
              <c:strCache>
                <c:ptCount val="6"/>
                <c:pt idx="0">
                  <c:v>Нордин</c:v>
                </c:pt>
                <c:pt idx="1">
                  <c:v>ЛОДЭ</c:v>
                </c:pt>
                <c:pt idx="2">
                  <c:v>Экомедсервис</c:v>
                </c:pt>
                <c:pt idx="3">
                  <c:v>Кравира</c:v>
                </c:pt>
                <c:pt idx="4">
                  <c:v>Сантэ</c:v>
                </c:pt>
                <c:pt idx="5">
                  <c:v>Лекарь</c:v>
                </c:pt>
              </c:strCache>
            </c:strRef>
          </c:cat>
          <c:val>
            <c:numRef>
              <c:f>'2 Вопрос'!$E$1013:$E$1018</c:f>
              <c:numCache>
                <c:formatCode>0%</c:formatCode>
                <c:ptCount val="6"/>
                <c:pt idx="0">
                  <c:v>0.79</c:v>
                </c:pt>
                <c:pt idx="1">
                  <c:v>0.78</c:v>
                </c:pt>
                <c:pt idx="2">
                  <c:v>0.74000000000000199</c:v>
                </c:pt>
                <c:pt idx="3">
                  <c:v>0.37000000000000038</c:v>
                </c:pt>
                <c:pt idx="4">
                  <c:v>0.18000000000000024</c:v>
                </c:pt>
                <c:pt idx="5">
                  <c:v>0.17</c:v>
                </c:pt>
              </c:numCache>
            </c:numRef>
          </c:val>
        </c:ser>
        <c:axId val="140086656"/>
        <c:axId val="141567488"/>
      </c:barChart>
      <c:catAx>
        <c:axId val="140086656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 b="1"/>
            </a:pPr>
            <a:endParaRPr lang="ru-RU"/>
          </a:p>
        </c:txPr>
        <c:crossAx val="141567488"/>
        <c:crosses val="autoZero"/>
        <c:auto val="1"/>
        <c:lblAlgn val="ctr"/>
        <c:lblOffset val="100"/>
      </c:catAx>
      <c:valAx>
        <c:axId val="141567488"/>
        <c:scaling>
          <c:orientation val="minMax"/>
        </c:scaling>
        <c:axPos val="l"/>
        <c:majorGridlines/>
        <c:numFmt formatCode="0%" sourceLinked="0"/>
        <c:tickLblPos val="nextTo"/>
        <c:crossAx val="140086656"/>
        <c:crosses val="autoZero"/>
        <c:crossBetween val="between"/>
      </c:valAx>
    </c:plotArea>
    <c:legend>
      <c:legendPos val="r"/>
      <c:legendEntry>
        <c:idx val="0"/>
        <c:delete val="1"/>
      </c:legendEntry>
      <c:legendEntry>
        <c:idx val="1"/>
        <c:delete val="1"/>
      </c:legendEntry>
      <c:layout/>
      <c:txPr>
        <a:bodyPr/>
        <a:lstStyle/>
        <a:p>
          <a:pPr>
            <a:defRPr sz="1400"/>
          </a:pPr>
          <a:endParaRPr lang="ru-RU"/>
        </a:p>
      </c:txPr>
    </c:legend>
    <c:plotVisOnly val="1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/>
              <a:t>ПРОЦЕНТНОЕ</a:t>
            </a:r>
            <a:r>
              <a:rPr lang="ru-RU" baseline="0"/>
              <a:t> СООТНОШЕНИЕ ФАКТОРОВ, ВЛИЯЮЩИХ НА ВЫБОР УСЛУГ</a:t>
            </a:r>
            <a:endParaRPr lang="ru-RU"/>
          </a:p>
        </c:rich>
      </c:tx>
      <c:layout/>
    </c:title>
    <c:plotArea>
      <c:layout>
        <c:manualLayout>
          <c:layoutTarget val="inner"/>
          <c:xMode val="edge"/>
          <c:yMode val="edge"/>
          <c:x val="8.8348459167399765E-2"/>
          <c:y val="0.21842291452698953"/>
          <c:w val="0.90256888869817764"/>
          <c:h val="0.46689516751582538"/>
        </c:manualLayout>
      </c:layout>
      <c:barChart>
        <c:barDir val="col"/>
        <c:grouping val="clustered"/>
        <c:ser>
          <c:idx val="0"/>
          <c:order val="0"/>
          <c:cat>
            <c:strRef>
              <c:f>'3 Вопрос'!$A$1020:$A$1027</c:f>
              <c:strCache>
                <c:ptCount val="8"/>
                <c:pt idx="0">
                  <c:v>Качество услуг</c:v>
                </c:pt>
                <c:pt idx="1">
                  <c:v>Квалификация спец.</c:v>
                </c:pt>
                <c:pt idx="2">
                  <c:v>Стоимость услуг</c:v>
                </c:pt>
                <c:pt idx="3">
                  <c:v>Месторасположение</c:v>
                </c:pt>
                <c:pt idx="4">
                  <c:v>Обратная связь</c:v>
                </c:pt>
                <c:pt idx="5">
                  <c:v>Удобный график</c:v>
                </c:pt>
                <c:pt idx="6">
                  <c:v>Отзывы знакомых</c:v>
                </c:pt>
                <c:pt idx="7">
                  <c:v>Интерьер</c:v>
                </c:pt>
              </c:strCache>
            </c:strRef>
          </c:cat>
          <c:val>
            <c:numRef>
              <c:f>'3 Вопрос'!$B$1020:$B$1027</c:f>
              <c:numCache>
                <c:formatCode>General</c:formatCode>
                <c:ptCount val="8"/>
              </c:numCache>
            </c:numRef>
          </c:val>
        </c:ser>
        <c:ser>
          <c:idx val="1"/>
          <c:order val="1"/>
          <c:cat>
            <c:strRef>
              <c:f>'3 Вопрос'!$A$1020:$A$1027</c:f>
              <c:strCache>
                <c:ptCount val="8"/>
                <c:pt idx="0">
                  <c:v>Качество услуг</c:v>
                </c:pt>
                <c:pt idx="1">
                  <c:v>Квалификация спец.</c:v>
                </c:pt>
                <c:pt idx="2">
                  <c:v>Стоимость услуг</c:v>
                </c:pt>
                <c:pt idx="3">
                  <c:v>Месторасположение</c:v>
                </c:pt>
                <c:pt idx="4">
                  <c:v>Обратная связь</c:v>
                </c:pt>
                <c:pt idx="5">
                  <c:v>Удобный график</c:v>
                </c:pt>
                <c:pt idx="6">
                  <c:v>Отзывы знакомых</c:v>
                </c:pt>
                <c:pt idx="7">
                  <c:v>Интерьер</c:v>
                </c:pt>
              </c:strCache>
            </c:strRef>
          </c:cat>
          <c:val>
            <c:numRef>
              <c:f>'3 Вопрос'!$C$1020:$C$1027</c:f>
              <c:numCache>
                <c:formatCode>General</c:formatCode>
                <c:ptCount val="8"/>
              </c:numCache>
            </c:numRef>
          </c:val>
        </c:ser>
        <c:ser>
          <c:idx val="2"/>
          <c:order val="2"/>
          <c:tx>
            <c:v>2014</c:v>
          </c:tx>
          <c:spPr>
            <a:solidFill>
              <a:srgbClr val="FF0000"/>
            </a:solidFill>
          </c:spPr>
          <c:dLbls>
            <c:dLbl>
              <c:idx val="0"/>
              <c:layout>
                <c:manualLayout>
                  <c:x val="-2.0185335535709458E-2"/>
                  <c:y val="3.7510387927851802E-2"/>
                </c:manualLayout>
              </c:layout>
              <c:showVal val="1"/>
              <c:separator> </c:separator>
            </c:dLbl>
            <c:dLbl>
              <c:idx val="1"/>
              <c:layout>
                <c:manualLayout>
                  <c:x val="1.8165304268846635E-3"/>
                  <c:y val="1.0230179028133106E-2"/>
                </c:manualLayout>
              </c:layout>
              <c:showVal val="1"/>
              <c:separator> </c:separator>
            </c:dLbl>
            <c:dLbl>
              <c:idx val="3"/>
              <c:layout>
                <c:manualLayout>
                  <c:x val="7.2661217075385524E-3"/>
                  <c:y val="3.4100596760443312E-3"/>
                </c:manualLayout>
              </c:layout>
              <c:showVal val="1"/>
              <c:separator> </c:separator>
            </c:dLbl>
            <c:dLbl>
              <c:idx val="4"/>
              <c:layout>
                <c:manualLayout>
                  <c:x val="5.4495912806540939E-3"/>
                  <c:y val="6.8201193520887283E-3"/>
                </c:manualLayout>
              </c:layout>
              <c:showVal val="1"/>
              <c:separator> </c:separator>
            </c:dLbl>
            <c:dLbl>
              <c:idx val="6"/>
              <c:layout>
                <c:manualLayout>
                  <c:x val="-1.8046206136084153E-2"/>
                  <c:y val="2.0460358056266E-2"/>
                </c:manualLayout>
              </c:layout>
              <c:showVal val="1"/>
              <c:separator> </c:separator>
            </c:dLbl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Val val="1"/>
            <c:separator> </c:separator>
          </c:dLbls>
          <c:cat>
            <c:strRef>
              <c:f>'3 Вопрос'!$A$1020:$A$1027</c:f>
              <c:strCache>
                <c:ptCount val="8"/>
                <c:pt idx="0">
                  <c:v>Качество услуг</c:v>
                </c:pt>
                <c:pt idx="1">
                  <c:v>Квалификация спец.</c:v>
                </c:pt>
                <c:pt idx="2">
                  <c:v>Стоимость услуг</c:v>
                </c:pt>
                <c:pt idx="3">
                  <c:v>Месторасположение</c:v>
                </c:pt>
                <c:pt idx="4">
                  <c:v>Обратная связь</c:v>
                </c:pt>
                <c:pt idx="5">
                  <c:v>Удобный график</c:v>
                </c:pt>
                <c:pt idx="6">
                  <c:v>Отзывы знакомых</c:v>
                </c:pt>
                <c:pt idx="7">
                  <c:v>Интерьер</c:v>
                </c:pt>
              </c:strCache>
            </c:strRef>
          </c:cat>
          <c:val>
            <c:numRef>
              <c:f>'3 Вопрос'!$D$1020:$D$1027</c:f>
              <c:numCache>
                <c:formatCode>0%</c:formatCode>
                <c:ptCount val="8"/>
                <c:pt idx="0">
                  <c:v>0.78700000000000003</c:v>
                </c:pt>
                <c:pt idx="1">
                  <c:v>0.67000000000000415</c:v>
                </c:pt>
                <c:pt idx="2">
                  <c:v>0.47000000000000008</c:v>
                </c:pt>
                <c:pt idx="3">
                  <c:v>0.43000000000000038</c:v>
                </c:pt>
                <c:pt idx="4">
                  <c:v>0.36000000000000032</c:v>
                </c:pt>
                <c:pt idx="5" formatCode="0.0%">
                  <c:v>0.32500000000000184</c:v>
                </c:pt>
                <c:pt idx="6">
                  <c:v>0.26200000000000001</c:v>
                </c:pt>
                <c:pt idx="7">
                  <c:v>8.6000000000000021E-2</c:v>
                </c:pt>
              </c:numCache>
            </c:numRef>
          </c:val>
        </c:ser>
        <c:ser>
          <c:idx val="3"/>
          <c:order val="3"/>
          <c:tx>
            <c:v>2013</c:v>
          </c:tx>
          <c:spPr>
            <a:solidFill>
              <a:srgbClr val="00B050"/>
            </a:solidFill>
            <a:ln w="50800"/>
          </c:spPr>
          <c:dLbls>
            <c:dLbl>
              <c:idx val="0"/>
              <c:layout>
                <c:manualLayout>
                  <c:x val="6.2983450890364834E-3"/>
                  <c:y val="1.3640238704177398E-2"/>
                </c:manualLayout>
              </c:layout>
              <c:showVal val="1"/>
            </c:dLbl>
            <c:dLbl>
              <c:idx val="1"/>
              <c:layout>
                <c:manualLayout>
                  <c:x val="9.082652134423377E-3"/>
                  <c:y val="6.8201193520886624E-3"/>
                </c:manualLayout>
              </c:layout>
              <c:showVal val="1"/>
            </c:dLbl>
            <c:dLbl>
              <c:idx val="2"/>
              <c:layout>
                <c:manualLayout>
                  <c:x val="1.0899182561307902E-2"/>
                  <c:y val="1.3640238704177422E-2"/>
                </c:manualLayout>
              </c:layout>
              <c:showVal val="1"/>
            </c:dLbl>
            <c:dLbl>
              <c:idx val="3"/>
              <c:layout>
                <c:manualLayout>
                  <c:x val="9.082652134423377E-3"/>
                  <c:y val="1.3639970195541414E-2"/>
                </c:manualLayout>
              </c:layout>
              <c:showVal val="1"/>
            </c:dLbl>
            <c:dLbl>
              <c:idx val="4"/>
              <c:layout>
                <c:manualLayout>
                  <c:x val="1.0899039527416022E-2"/>
                  <c:y val="1.3640238704177422E-2"/>
                </c:manualLayout>
              </c:layout>
              <c:showVal val="1"/>
            </c:dLbl>
            <c:dLbl>
              <c:idx val="5"/>
              <c:layout>
                <c:manualLayout>
                  <c:x val="1.4532243415077199E-2"/>
                  <c:y val="1.7050298380221655E-2"/>
                </c:manualLayout>
              </c:layout>
              <c:showVal val="1"/>
            </c:dLbl>
            <c:dLbl>
              <c:idx val="6"/>
              <c:layout>
                <c:manualLayout>
                  <c:x val="9.082652134423377E-3"/>
                  <c:y val="1.0230179028133106E-2"/>
                </c:manualLayout>
              </c:layout>
              <c:showVal val="1"/>
            </c:dLbl>
            <c:dLbl>
              <c:idx val="7"/>
              <c:layout>
                <c:manualLayout>
                  <c:x val="7.2661217075386522E-3"/>
                  <c:y val="1.0230179028133106E-2"/>
                </c:manualLayout>
              </c:layout>
              <c:showVal val="1"/>
            </c:dLbl>
            <c:spPr>
              <a:noFill/>
            </c:spPr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Val val="1"/>
          </c:dLbls>
          <c:val>
            <c:numRef>
              <c:f>'3 Вопрос'!$E$1020:$E$1027</c:f>
              <c:numCache>
                <c:formatCode>0%</c:formatCode>
                <c:ptCount val="8"/>
                <c:pt idx="0">
                  <c:v>0.88</c:v>
                </c:pt>
                <c:pt idx="1">
                  <c:v>0.48000000000000032</c:v>
                </c:pt>
                <c:pt idx="2">
                  <c:v>0.43000000000000038</c:v>
                </c:pt>
                <c:pt idx="3">
                  <c:v>0.26</c:v>
                </c:pt>
                <c:pt idx="4">
                  <c:v>0.23</c:v>
                </c:pt>
                <c:pt idx="5">
                  <c:v>0.28000000000000008</c:v>
                </c:pt>
                <c:pt idx="6">
                  <c:v>0.30000000000000032</c:v>
                </c:pt>
                <c:pt idx="7">
                  <c:v>4.0000000000000022E-2</c:v>
                </c:pt>
              </c:numCache>
            </c:numRef>
          </c:val>
        </c:ser>
        <c:axId val="127924096"/>
        <c:axId val="128296832"/>
      </c:barChart>
      <c:catAx>
        <c:axId val="127924096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28296832"/>
        <c:crosses val="autoZero"/>
        <c:auto val="1"/>
        <c:lblAlgn val="ctr"/>
        <c:lblOffset val="100"/>
      </c:catAx>
      <c:valAx>
        <c:axId val="128296832"/>
        <c:scaling>
          <c:orientation val="minMax"/>
        </c:scaling>
        <c:axPos val="l"/>
        <c:majorGridlines/>
        <c:numFmt formatCode="0%" sourceLinked="0"/>
        <c:majorTickMark val="none"/>
        <c:tickLblPos val="nextTo"/>
        <c:crossAx val="127924096"/>
        <c:crosses val="autoZero"/>
        <c:crossBetween val="between"/>
      </c:valAx>
    </c:plotArea>
    <c:legend>
      <c:legendPos val="t"/>
      <c:legendEntry>
        <c:idx val="0"/>
        <c:delete val="1"/>
      </c:legendEntry>
      <c:legendEntry>
        <c:idx val="1"/>
        <c:delete val="1"/>
      </c:legendEntry>
      <c:layout>
        <c:manualLayout>
          <c:xMode val="edge"/>
          <c:yMode val="edge"/>
          <c:x val="0.83511825327011624"/>
          <c:y val="0.20102301790281327"/>
          <c:w val="0.15628469465840023"/>
          <c:h val="6.1663813762410057E-2"/>
        </c:manualLayout>
      </c:layout>
      <c:txPr>
        <a:bodyPr/>
        <a:lstStyle/>
        <a:p>
          <a:pPr>
            <a:defRPr sz="1600" b="1"/>
          </a:pPr>
          <a:endParaRPr lang="ru-RU"/>
        </a:p>
      </c:txPr>
    </c:legend>
    <c:plotVisOnly val="1"/>
    <c:dispBlanksAs val="gap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0"/>
      <c:rotY val="0"/>
      <c:depthPercent val="100"/>
      <c:perspective val="20"/>
    </c:view3D>
    <c:plotArea>
      <c:layout>
        <c:manualLayout>
          <c:layoutTarget val="inner"/>
          <c:xMode val="edge"/>
          <c:yMode val="edge"/>
          <c:x val="4.8902398229633062E-2"/>
          <c:y val="3.2897200135073974E-2"/>
          <c:w val="0.81645463434717724"/>
          <c:h val="0.62781539513611251"/>
        </c:manualLayout>
      </c:layout>
      <c:bar3DChart>
        <c:barDir val="col"/>
        <c:grouping val="clustered"/>
        <c:ser>
          <c:idx val="0"/>
          <c:order val="0"/>
          <c:cat>
            <c:strRef>
              <c:f>'4 Вопрос'!$A$870:$A$876</c:f>
              <c:strCache>
                <c:ptCount val="7"/>
                <c:pt idx="0">
                  <c:v>Рекомендации</c:v>
                </c:pt>
                <c:pt idx="1">
                  <c:v>СМИ</c:v>
                </c:pt>
                <c:pt idx="2">
                  <c:v>Лично обращались</c:v>
                </c:pt>
                <c:pt idx="3">
                  <c:v>Реклама в метро</c:v>
                </c:pt>
                <c:pt idx="4">
                  <c:v>Наружная реклама</c:v>
                </c:pt>
                <c:pt idx="5">
                  <c:v>Интернет</c:v>
                </c:pt>
                <c:pt idx="6">
                  <c:v>Работают родственники</c:v>
                </c:pt>
              </c:strCache>
            </c:strRef>
          </c:cat>
          <c:val>
            <c:numRef>
              <c:f>'4 Вопрос'!$B$870:$B$876</c:f>
              <c:numCache>
                <c:formatCode>General</c:formatCode>
                <c:ptCount val="7"/>
              </c:numCache>
            </c:numRef>
          </c:val>
        </c:ser>
        <c:ser>
          <c:idx val="1"/>
          <c:order val="1"/>
          <c:tx>
            <c:v>2014</c:v>
          </c:tx>
          <c:spPr>
            <a:solidFill>
              <a:srgbClr val="FF0000"/>
            </a:solidFill>
            <a:ln w="15875"/>
          </c:spPr>
          <c:dLbls>
            <c:dLbl>
              <c:idx val="0"/>
              <c:layout>
                <c:manualLayout>
                  <c:x val="6.6334991708126767E-3"/>
                  <c:y val="3.1372549019607842E-3"/>
                </c:manualLayout>
              </c:layout>
              <c:showVal val="1"/>
            </c:dLbl>
            <c:dLbl>
              <c:idx val="1"/>
              <c:layout>
                <c:manualLayout>
                  <c:x val="6.6334991708126767E-3"/>
                  <c:y val="6.2745098039216083E-3"/>
                </c:manualLayout>
              </c:layout>
              <c:showVal val="1"/>
            </c:dLbl>
            <c:dLbl>
              <c:idx val="2"/>
              <c:layout>
                <c:manualLayout>
                  <c:x val="2.2111663902708678E-3"/>
                  <c:y val="9.4117647058823747E-3"/>
                </c:manualLayout>
              </c:layout>
              <c:showVal val="1"/>
            </c:dLbl>
            <c:dLbl>
              <c:idx val="3"/>
              <c:layout>
                <c:manualLayout>
                  <c:x val="6.6334991708126767E-3"/>
                  <c:y val="9.4117647058823747E-3"/>
                </c:manualLayout>
              </c:layout>
              <c:showVal val="1"/>
            </c:dLbl>
            <c:dLbl>
              <c:idx val="4"/>
              <c:layout>
                <c:manualLayout>
                  <c:x val="-1.5478512947075642E-2"/>
                  <c:y val="9.4117647058823747E-3"/>
                </c:manualLayout>
              </c:layout>
              <c:showVal val="1"/>
            </c:dLbl>
            <c:dLbl>
              <c:idx val="5"/>
              <c:layout>
                <c:manualLayout>
                  <c:x val="-1.7689331122166942E-2"/>
                  <c:y val="1.254901960784314E-2"/>
                </c:manualLayout>
              </c:layout>
              <c:showVal val="1"/>
            </c:dLbl>
            <c:dLbl>
              <c:idx val="6"/>
              <c:layout>
                <c:manualLayout>
                  <c:x val="3.1311801268462072E-2"/>
                  <c:y val="1.6819189268008333E-2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Val val="1"/>
          </c:dLbls>
          <c:cat>
            <c:strRef>
              <c:f>'4 Вопрос'!$A$870:$A$876</c:f>
              <c:strCache>
                <c:ptCount val="7"/>
                <c:pt idx="0">
                  <c:v>Рекомендации</c:v>
                </c:pt>
                <c:pt idx="1">
                  <c:v>СМИ</c:v>
                </c:pt>
                <c:pt idx="2">
                  <c:v>Лично обращались</c:v>
                </c:pt>
                <c:pt idx="3">
                  <c:v>Реклама в метро</c:v>
                </c:pt>
                <c:pt idx="4">
                  <c:v>Наружная реклама</c:v>
                </c:pt>
                <c:pt idx="5">
                  <c:v>Интернет</c:v>
                </c:pt>
                <c:pt idx="6">
                  <c:v>Работают родственники</c:v>
                </c:pt>
              </c:strCache>
            </c:strRef>
          </c:cat>
          <c:val>
            <c:numRef>
              <c:f>'4 Вопрос'!$C$870:$C$876</c:f>
              <c:numCache>
                <c:formatCode>0%</c:formatCode>
                <c:ptCount val="7"/>
                <c:pt idx="0">
                  <c:v>0.54700000000000004</c:v>
                </c:pt>
                <c:pt idx="1">
                  <c:v>0.443</c:v>
                </c:pt>
                <c:pt idx="2" formatCode="0.0%">
                  <c:v>0.33400000000000224</c:v>
                </c:pt>
                <c:pt idx="3" formatCode="0.0%">
                  <c:v>8.8000000000000064E-2</c:v>
                </c:pt>
                <c:pt idx="4" formatCode="0.0%">
                  <c:v>2.5000000000000001E-2</c:v>
                </c:pt>
                <c:pt idx="5" formatCode="0.0%">
                  <c:v>1.7999999999999999E-2</c:v>
                </c:pt>
                <c:pt idx="6" formatCode="0.0%">
                  <c:v>1.0000000000000041E-3</c:v>
                </c:pt>
              </c:numCache>
            </c:numRef>
          </c:val>
        </c:ser>
        <c:ser>
          <c:idx val="2"/>
          <c:order val="2"/>
          <c:tx>
            <c:v>2013</c:v>
          </c:tx>
          <c:spPr>
            <a:solidFill>
              <a:srgbClr val="00B050"/>
            </a:solidFill>
            <a:ln w="0">
              <a:noFill/>
            </a:ln>
          </c:spPr>
          <c:dLbls>
            <c:dLbl>
              <c:idx val="0"/>
              <c:layout>
                <c:manualLayout>
                  <c:x val="1.5933798377958375E-2"/>
                  <c:y val="1.424846894138234E-2"/>
                </c:manualLayout>
              </c:layout>
              <c:showVal val="1"/>
              <c:separator> </c:separator>
            </c:dLbl>
            <c:dLbl>
              <c:idx val="1"/>
              <c:layout>
                <c:manualLayout>
                  <c:x val="1.9551288082432231E-2"/>
                  <c:y val="1.424846894138234E-2"/>
                </c:manualLayout>
              </c:layout>
              <c:showVal val="1"/>
              <c:separator> </c:separator>
            </c:dLbl>
            <c:dLbl>
              <c:idx val="2"/>
              <c:layout>
                <c:manualLayout>
                  <c:x val="1.4476384199252911E-2"/>
                  <c:y val="6.8410615339749656E-3"/>
                </c:manualLayout>
              </c:layout>
              <c:showVal val="1"/>
              <c:separator> </c:separator>
            </c:dLbl>
            <c:dLbl>
              <c:idx val="3"/>
              <c:layout>
                <c:manualLayout>
                  <c:x val="3.6263128800442242E-3"/>
                  <c:y val="6.2745098039216083E-3"/>
                </c:manualLayout>
              </c:layout>
              <c:showVal val="1"/>
              <c:separator> </c:separator>
            </c:dLbl>
            <c:dLbl>
              <c:idx val="4"/>
              <c:layout>
                <c:manualLayout>
                  <c:x val="1.4151464897732761E-3"/>
                  <c:y val="-6.2745098039216083E-3"/>
                </c:manualLayout>
              </c:layout>
              <c:showVal val="1"/>
              <c:separator> </c:separator>
            </c:dLbl>
            <c:dLbl>
              <c:idx val="5"/>
              <c:layout>
                <c:manualLayout>
                  <c:x val="1.3244886677722521E-2"/>
                  <c:y val="0"/>
                </c:manualLayout>
              </c:layout>
              <c:showVal val="1"/>
              <c:separator> </c:separator>
            </c:dLbl>
            <c:dLbl>
              <c:idx val="6"/>
              <c:layout>
                <c:manualLayout>
                  <c:x val="-4.5550331618521504E-2"/>
                  <c:y val="1.6819189268008326E-2"/>
                </c:manualLayout>
              </c:layout>
              <c:showVal val="1"/>
              <c:separator> </c:separator>
            </c:dLbl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Val val="1"/>
            <c:separator> </c:separator>
          </c:dLbls>
          <c:cat>
            <c:strRef>
              <c:f>'4 Вопрос'!$A$870:$A$876</c:f>
              <c:strCache>
                <c:ptCount val="7"/>
                <c:pt idx="0">
                  <c:v>Рекомендации</c:v>
                </c:pt>
                <c:pt idx="1">
                  <c:v>СМИ</c:v>
                </c:pt>
                <c:pt idx="2">
                  <c:v>Лично обращались</c:v>
                </c:pt>
                <c:pt idx="3">
                  <c:v>Реклама в метро</c:v>
                </c:pt>
                <c:pt idx="4">
                  <c:v>Наружная реклама</c:v>
                </c:pt>
                <c:pt idx="5">
                  <c:v>Интернет</c:v>
                </c:pt>
                <c:pt idx="6">
                  <c:v>Работают родственники</c:v>
                </c:pt>
              </c:strCache>
            </c:strRef>
          </c:cat>
          <c:val>
            <c:numRef>
              <c:f>'4 Вопрос'!$D$870:$D$876</c:f>
              <c:numCache>
                <c:formatCode>0%</c:formatCode>
                <c:ptCount val="7"/>
                <c:pt idx="0">
                  <c:v>0.32000000000000195</c:v>
                </c:pt>
                <c:pt idx="1">
                  <c:v>0.32000000000000195</c:v>
                </c:pt>
                <c:pt idx="2">
                  <c:v>0.25</c:v>
                </c:pt>
                <c:pt idx="3">
                  <c:v>3.0000000000000002E-2</c:v>
                </c:pt>
                <c:pt idx="4">
                  <c:v>4.0000000000000022E-2</c:v>
                </c:pt>
                <c:pt idx="5" formatCode="0.0%">
                  <c:v>2.5000000000000001E-2</c:v>
                </c:pt>
                <c:pt idx="6" formatCode="0.0%">
                  <c:v>1.0000000000000041E-3</c:v>
                </c:pt>
              </c:numCache>
            </c:numRef>
          </c:val>
        </c:ser>
        <c:shape val="cylinder"/>
        <c:axId val="124214656"/>
        <c:axId val="124525184"/>
        <c:axId val="0"/>
      </c:bar3DChart>
      <c:catAx>
        <c:axId val="124214656"/>
        <c:scaling>
          <c:orientation val="minMax"/>
        </c:scaling>
        <c:axPos val="b"/>
        <c:tickLblPos val="nextTo"/>
        <c:txPr>
          <a:bodyPr/>
          <a:lstStyle/>
          <a:p>
            <a:pPr>
              <a:defRPr sz="1100" b="1"/>
            </a:pPr>
            <a:endParaRPr lang="ru-RU"/>
          </a:p>
        </c:txPr>
        <c:crossAx val="124525184"/>
        <c:crosses val="autoZero"/>
        <c:auto val="1"/>
        <c:lblAlgn val="ctr"/>
        <c:lblOffset val="100"/>
      </c:catAx>
      <c:valAx>
        <c:axId val="124525184"/>
        <c:scaling>
          <c:orientation val="minMax"/>
        </c:scaling>
        <c:axPos val="l"/>
        <c:majorGridlines/>
        <c:numFmt formatCode="0%" sourceLinked="0"/>
        <c:tickLblPos val="nextTo"/>
        <c:crossAx val="124214656"/>
        <c:crosses val="autoZero"/>
        <c:crossBetween val="between"/>
      </c:valAx>
    </c:plotArea>
    <c:legend>
      <c:legendPos val="r"/>
      <c:legendEntry>
        <c:idx val="0"/>
        <c:delete val="1"/>
      </c:legendEntry>
      <c:layout/>
      <c:txPr>
        <a:bodyPr/>
        <a:lstStyle/>
        <a:p>
          <a:pPr>
            <a:defRPr sz="1600" b="1"/>
          </a:pPr>
          <a:endParaRPr lang="ru-RU"/>
        </a:p>
      </c:txPr>
    </c:legend>
    <c:plotVisOnly val="1"/>
    <c:dispBlanksAs val="gap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sz="1600"/>
              <a:t>ПРОЦЕНТНОЕ</a:t>
            </a:r>
            <a:r>
              <a:rPr lang="ru-RU" sz="1600" baseline="0"/>
              <a:t> СООТНОШЕНИЕ МЕЖДУ ХАРАКТЕРИСТИКАМИ МЕДЦЕНТРА "ЛОДЭ"</a:t>
            </a:r>
            <a:endParaRPr lang="ru-RU" sz="1600"/>
          </a:p>
        </c:rich>
      </c:tx>
      <c:layout/>
    </c:title>
    <c:plotArea>
      <c:layout/>
      <c:barChart>
        <c:barDir val="col"/>
        <c:grouping val="clustered"/>
        <c:ser>
          <c:idx val="2"/>
          <c:order val="0"/>
          <c:tx>
            <c:v>2014</c:v>
          </c:tx>
          <c:spPr>
            <a:solidFill>
              <a:srgbClr val="FF0000"/>
            </a:solidFill>
          </c:spPr>
          <c:dLbls>
            <c:dLbl>
              <c:idx val="0"/>
              <c:layout>
                <c:manualLayout>
                  <c:x val="2.1299254526091602E-3"/>
                  <c:y val="1.0899182561307902E-2"/>
                </c:manualLayout>
              </c:layout>
              <c:showVal val="1"/>
            </c:dLbl>
            <c:dLbl>
              <c:idx val="1"/>
              <c:layout>
                <c:manualLayout>
                  <c:x val="-1.6771066555977818E-7"/>
                  <c:y val="7.266121707538686E-3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Val val="1"/>
          </c:dLbls>
          <c:cat>
            <c:strRef>
              <c:f>'5 Вопрос'!$A$764:$A$768</c:f>
              <c:strCache>
                <c:ptCount val="5"/>
                <c:pt idx="0">
                  <c:v>Современный</c:v>
                </c:pt>
                <c:pt idx="1">
                  <c:v>Высокотехнологичн.</c:v>
                </c:pt>
                <c:pt idx="2">
                  <c:v>Высококачеств. услуги</c:v>
                </c:pt>
                <c:pt idx="3">
                  <c:v>Заслуживающий доверия </c:v>
                </c:pt>
                <c:pt idx="4">
                  <c:v>Надёжный</c:v>
                </c:pt>
              </c:strCache>
            </c:strRef>
          </c:cat>
          <c:val>
            <c:numRef>
              <c:f>'5 Вопрос'!$D$764:$D$768</c:f>
              <c:numCache>
                <c:formatCode>0%</c:formatCode>
                <c:ptCount val="5"/>
                <c:pt idx="0">
                  <c:v>0.51</c:v>
                </c:pt>
                <c:pt idx="1">
                  <c:v>0.41000000000000031</c:v>
                </c:pt>
                <c:pt idx="2" formatCode="0.0%">
                  <c:v>0.34500000000000008</c:v>
                </c:pt>
                <c:pt idx="3">
                  <c:v>0.30000000000000032</c:v>
                </c:pt>
                <c:pt idx="4">
                  <c:v>0.26</c:v>
                </c:pt>
              </c:numCache>
            </c:numRef>
          </c:val>
        </c:ser>
        <c:ser>
          <c:idx val="3"/>
          <c:order val="1"/>
          <c:tx>
            <c:v>2013</c:v>
          </c:tx>
          <c:spPr>
            <a:solidFill>
              <a:srgbClr val="00B050"/>
            </a:solidFill>
            <a:ln w="0">
              <a:solidFill>
                <a:srgbClr val="00B050"/>
              </a:solidFill>
            </a:ln>
          </c:spPr>
          <c:dLbls>
            <c:dLbl>
              <c:idx val="0"/>
              <c:layout>
                <c:manualLayout>
                  <c:x val="1.6719076249654241E-3"/>
                  <c:y val="4.0055211082265941E-3"/>
                </c:manualLayout>
              </c:layout>
              <c:showVal val="1"/>
            </c:dLbl>
            <c:dLbl>
              <c:idx val="1"/>
              <c:layout>
                <c:manualLayout>
                  <c:x val="1.6719076249654241E-3"/>
                  <c:y val="7.6385819619958963E-3"/>
                </c:manualLayout>
              </c:layout>
              <c:showVal val="1"/>
            </c:dLbl>
            <c:dLbl>
              <c:idx val="2"/>
              <c:layout>
                <c:manualLayout>
                  <c:x val="-4.5801782764374858E-4"/>
                  <c:y val="1.12716428157652E-2"/>
                </c:manualLayout>
              </c:layout>
              <c:showVal val="1"/>
            </c:dLbl>
            <c:dLbl>
              <c:idx val="3"/>
              <c:layout>
                <c:manualLayout>
                  <c:x val="3.8018330775745884E-3"/>
                  <c:y val="1.8537764523303798E-2"/>
                </c:manualLayout>
              </c:layout>
              <c:showVal val="1"/>
            </c:dLbl>
            <c:dLbl>
              <c:idx val="4"/>
              <c:layout>
                <c:manualLayout>
                  <c:x val="3.8018330775745884E-3"/>
                  <c:y val="7.6380098264283722E-3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Val val="1"/>
          </c:dLbls>
          <c:cat>
            <c:strRef>
              <c:f>'5 Вопрос'!$A$764:$A$768</c:f>
              <c:strCache>
                <c:ptCount val="5"/>
                <c:pt idx="0">
                  <c:v>Современный</c:v>
                </c:pt>
                <c:pt idx="1">
                  <c:v>Высокотехнологичн.</c:v>
                </c:pt>
                <c:pt idx="2">
                  <c:v>Высококачеств. услуги</c:v>
                </c:pt>
                <c:pt idx="3">
                  <c:v>Заслуживающий доверия </c:v>
                </c:pt>
                <c:pt idx="4">
                  <c:v>Надёжный</c:v>
                </c:pt>
              </c:strCache>
            </c:strRef>
          </c:cat>
          <c:val>
            <c:numRef>
              <c:f>'5 Вопрос'!$E$764:$E$768</c:f>
              <c:numCache>
                <c:formatCode>0%</c:formatCode>
                <c:ptCount val="5"/>
                <c:pt idx="0">
                  <c:v>0.30000000000000032</c:v>
                </c:pt>
                <c:pt idx="1">
                  <c:v>0.23</c:v>
                </c:pt>
                <c:pt idx="2">
                  <c:v>0.26</c:v>
                </c:pt>
                <c:pt idx="3">
                  <c:v>0.27</c:v>
                </c:pt>
                <c:pt idx="4">
                  <c:v>0.14000000000000001</c:v>
                </c:pt>
              </c:numCache>
            </c:numRef>
          </c:val>
        </c:ser>
        <c:axId val="128873216"/>
        <c:axId val="128875136"/>
      </c:barChart>
      <c:catAx>
        <c:axId val="128873216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 b="1"/>
            </a:pPr>
            <a:endParaRPr lang="ru-RU"/>
          </a:p>
        </c:txPr>
        <c:crossAx val="128875136"/>
        <c:crosses val="autoZero"/>
        <c:auto val="1"/>
        <c:lblAlgn val="ctr"/>
        <c:lblOffset val="100"/>
      </c:catAx>
      <c:valAx>
        <c:axId val="128875136"/>
        <c:scaling>
          <c:orientation val="minMax"/>
        </c:scaling>
        <c:axPos val="l"/>
        <c:majorGridlines/>
        <c:numFmt formatCode="0%" sourceLinked="0"/>
        <c:tickLblPos val="nextTo"/>
        <c:crossAx val="128873216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200" b="1"/>
          </a:pPr>
          <a:endParaRPr lang="ru-RU"/>
        </a:p>
      </c:txPr>
    </c:legend>
    <c:plotVisOnly val="1"/>
    <c:dispBlanksAs val="gap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D444A9-E4A8-4528-8DD7-9189DF255C4A}" type="datetimeFigureOut">
              <a:rPr lang="ru-RU" smtClean="0"/>
              <a:t>30.06.2015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1B089F-72DD-48D1-ABC2-990650E776D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E876-7C1D-44DE-B3E8-7C980F1EA1A5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86AC2-7007-47DC-8D61-B69014640385}" type="datetimeFigureOut">
              <a:rPr lang="ru-RU" smtClean="0"/>
              <a:pPr/>
              <a:t>30.06.2015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20C2E189-E549-47C2-92BA-F5E356FD26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86AC2-7007-47DC-8D61-B69014640385}" type="datetimeFigureOut">
              <a:rPr lang="ru-RU" smtClean="0"/>
              <a:pPr/>
              <a:t>30.06.2015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2E189-E549-47C2-92BA-F5E356FD26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86AC2-7007-47DC-8D61-B69014640385}" type="datetimeFigureOut">
              <a:rPr lang="ru-RU" smtClean="0"/>
              <a:pPr/>
              <a:t>30.06.2015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2E189-E549-47C2-92BA-F5E356FD26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86AC2-7007-47DC-8D61-B69014640385}" type="datetimeFigureOut">
              <a:rPr lang="ru-RU" smtClean="0"/>
              <a:pPr/>
              <a:t>30.06.2015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2E189-E549-47C2-92BA-F5E356FD26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86AC2-7007-47DC-8D61-B69014640385}" type="datetimeFigureOut">
              <a:rPr lang="ru-RU" smtClean="0"/>
              <a:pPr/>
              <a:t>30.06.2015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0C2E189-E549-47C2-92BA-F5E356FD26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86AC2-7007-47DC-8D61-B69014640385}" type="datetimeFigureOut">
              <a:rPr lang="ru-RU" smtClean="0"/>
              <a:pPr/>
              <a:t>30.06.2015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2E189-E549-47C2-92BA-F5E356FD26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86AC2-7007-47DC-8D61-B69014640385}" type="datetimeFigureOut">
              <a:rPr lang="ru-RU" smtClean="0"/>
              <a:pPr/>
              <a:t>30.06.2015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2E189-E549-47C2-92BA-F5E356FD26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86AC2-7007-47DC-8D61-B69014640385}" type="datetimeFigureOut">
              <a:rPr lang="ru-RU" smtClean="0"/>
              <a:pPr/>
              <a:t>30.06.2015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2E189-E549-47C2-92BA-F5E356FD26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86AC2-7007-47DC-8D61-B69014640385}" type="datetimeFigureOut">
              <a:rPr lang="ru-RU" smtClean="0"/>
              <a:pPr/>
              <a:t>30.06.2015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2E189-E549-47C2-92BA-F5E356FD26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86AC2-7007-47DC-8D61-B69014640385}" type="datetimeFigureOut">
              <a:rPr lang="ru-RU" smtClean="0"/>
              <a:pPr/>
              <a:t>30.06.2015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2E189-E549-47C2-92BA-F5E356FD26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86AC2-7007-47DC-8D61-B69014640385}" type="datetimeFigureOut">
              <a:rPr lang="ru-RU" smtClean="0"/>
              <a:pPr/>
              <a:t>30.06.2015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0C2E189-E549-47C2-92BA-F5E356FD26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DA86AC2-7007-47DC-8D61-B69014640385}" type="datetimeFigureOut">
              <a:rPr lang="ru-RU" smtClean="0"/>
              <a:pPr/>
              <a:t>30.06.2015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20C2E189-E549-47C2-92BA-F5E356FD26A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.xml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5.xml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6.xml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7.xml"/><Relationship Id="rId4" Type="http://schemas.openxmlformats.org/officeDocument/2006/relationships/image" Target="../media/image4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8.xml"/><Relationship Id="rId4" Type="http://schemas.openxmlformats.org/officeDocument/2006/relationships/image" Target="../media/image4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9.xml"/><Relationship Id="rId4" Type="http://schemas.openxmlformats.org/officeDocument/2006/relationships/image" Target="../media/image4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1.xml"/><Relationship Id="rId5" Type="http://schemas.openxmlformats.org/officeDocument/2006/relationships/chart" Target="../charts/chart10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2.xml"/><Relationship Id="rId4" Type="http://schemas.openxmlformats.org/officeDocument/2006/relationships/image" Target="../media/image4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5.xml"/><Relationship Id="rId4" Type="http://schemas.openxmlformats.org/officeDocument/2006/relationships/image" Target="../media/image4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6.xml"/><Relationship Id="rId4" Type="http://schemas.openxmlformats.org/officeDocument/2006/relationships/image" Target="../media/image4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7.xml"/><Relationship Id="rId4" Type="http://schemas.openxmlformats.org/officeDocument/2006/relationships/image" Target="../media/image4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9.xml"/><Relationship Id="rId5" Type="http://schemas.openxmlformats.org/officeDocument/2006/relationships/chart" Target="../charts/chart18.xml"/><Relationship Id="rId4" Type="http://schemas.openxmlformats.org/officeDocument/2006/relationships/image" Target="../media/image4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0.xml"/><Relationship Id="rId4" Type="http://schemas.openxmlformats.org/officeDocument/2006/relationships/image" Target="../media/image4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emf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lvl="0">
              <a:defRPr/>
            </a:pPr>
            <a:r>
              <a:rPr lang="ru-RU" sz="5300" b="1" dirty="0" err="1" smtClean="0">
                <a:solidFill>
                  <a:schemeClr val="bg1"/>
                </a:solidFill>
              </a:rPr>
              <a:t>Виолетта</a:t>
            </a:r>
            <a:r>
              <a:rPr lang="ru-RU" sz="5300" b="1" dirty="0" smtClean="0">
                <a:solidFill>
                  <a:schemeClr val="bg1"/>
                </a:solidFill>
              </a:rPr>
              <a:t> </a:t>
            </a:r>
            <a:r>
              <a:rPr lang="ru-RU" sz="5300" b="1" dirty="0" err="1" smtClean="0">
                <a:solidFill>
                  <a:schemeClr val="bg1"/>
                </a:solidFill>
              </a:rPr>
              <a:t>Силакова</a:t>
            </a:r>
            <a:r>
              <a:rPr lang="ru-RU" sz="5300" b="1" dirty="0" smtClean="0">
                <a:solidFill>
                  <a:schemeClr val="bg1"/>
                </a:solidFill>
              </a:rPr>
              <a:t>,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ru-RU" sz="3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заместитель </a:t>
            </a:r>
            <a:r>
              <a:rPr lang="ru-RU" sz="3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директора по связям с общественностью ООО «</a:t>
            </a:r>
            <a:r>
              <a:rPr lang="ru-RU" sz="3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Лодэ</a:t>
            </a:r>
            <a:r>
              <a:rPr lang="ru-RU" sz="3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»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71600" y="188640"/>
            <a:ext cx="1080120" cy="1080120"/>
          </a:xfrm>
          <a:prstGeom prst="rect">
            <a:avLst/>
          </a:prstGeom>
        </p:spPr>
      </p:pic>
      <p:pic>
        <p:nvPicPr>
          <p:cNvPr id="1026" name="Рисунок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6296" y="188132"/>
            <a:ext cx="1080120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467544" y="4221088"/>
            <a:ext cx="8229600" cy="1109985"/>
          </a:xfrm>
          <a:prstGeom prst="rect">
            <a:avLst/>
          </a:prstGeom>
        </p:spPr>
        <p:txBody>
          <a:bodyPr bIns="91440" anchor="ctr" anchorCtr="0"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5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Маркетинговые исследования бренда: практическое применение</a:t>
            </a:r>
            <a:endParaRPr lang="ru-RU" sz="54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8499" y="1376784"/>
            <a:ext cx="9014400" cy="144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62340" y="2975545"/>
            <a:ext cx="9014400" cy="10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948680"/>
          </a:xfrm>
        </p:spPr>
        <p:txBody>
          <a:bodyPr/>
          <a:lstStyle/>
          <a:p>
            <a:pPr algn="r"/>
            <a:endParaRPr lang="ru-RU" i="1" dirty="0"/>
          </a:p>
        </p:txBody>
      </p:sp>
      <p:pic>
        <p:nvPicPr>
          <p:cNvPr id="13" name="Рисунок 12" descr="8624_centr_semeinoi_medicini_lode.jpg"/>
          <p:cNvPicPr>
            <a:picLocks noChangeAspect="1"/>
          </p:cNvPicPr>
          <p:nvPr/>
        </p:nvPicPr>
        <p:blipFill>
          <a:blip r:embed="rId4" cstate="print"/>
          <a:srcRect l="25430" t="4369" r="28265" b="4602"/>
          <a:stretch>
            <a:fillRect/>
          </a:stretch>
        </p:blipFill>
        <p:spPr>
          <a:xfrm>
            <a:off x="3923928" y="116632"/>
            <a:ext cx="1300645" cy="1224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22797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1" y="1844824"/>
            <a:ext cx="8640960" cy="3816424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 smtClean="0">
                <a:latin typeface="Cambria Math" pitchFamily="18" charset="0"/>
                <a:ea typeface="Cambria Math" pitchFamily="18" charset="0"/>
              </a:rPr>
              <a:t>Лидер – «ЛОДЭ» (69,2%)</a:t>
            </a:r>
          </a:p>
          <a:p>
            <a:pPr algn="ctr"/>
            <a:endParaRPr lang="ru-RU" sz="1200" dirty="0" smtClean="0">
              <a:latin typeface="Cambria Math" pitchFamily="18" charset="0"/>
              <a:ea typeface="Cambria Math" pitchFamily="18" charset="0"/>
            </a:endParaRPr>
          </a:p>
          <a:p>
            <a:r>
              <a:rPr lang="ru-RU" sz="1600" b="1" dirty="0" smtClean="0">
                <a:latin typeface="Cambria Math" pitchFamily="18" charset="0"/>
                <a:ea typeface="Cambria Math" pitchFamily="18" charset="0"/>
              </a:rPr>
              <a:t>«</a:t>
            </a:r>
            <a:r>
              <a:rPr lang="ru-RU" sz="1600" b="1" dirty="0" err="1" smtClean="0">
                <a:latin typeface="Cambria Math" pitchFamily="18" charset="0"/>
                <a:ea typeface="Cambria Math" pitchFamily="18" charset="0"/>
              </a:rPr>
              <a:t>Нордин</a:t>
            </a:r>
            <a:r>
              <a:rPr lang="ru-RU" sz="1600" b="1" dirty="0" smtClean="0">
                <a:latin typeface="Cambria Math" pitchFamily="18" charset="0"/>
                <a:ea typeface="Cambria Math" pitchFamily="18" charset="0"/>
              </a:rPr>
              <a:t>»                   </a:t>
            </a:r>
            <a:r>
              <a:rPr lang="en-US" sz="1600" b="1" dirty="0" smtClean="0">
                <a:latin typeface="Cambria Math" pitchFamily="18" charset="0"/>
                <a:ea typeface="Cambria Math" pitchFamily="18" charset="0"/>
              </a:rPr>
              <a:t>  </a:t>
            </a:r>
            <a:r>
              <a:rPr lang="ru-RU" sz="1600" dirty="0" smtClean="0">
                <a:latin typeface="Cambria Math" pitchFamily="18" charset="0"/>
                <a:ea typeface="Cambria Math" pitchFamily="18" charset="0"/>
              </a:rPr>
              <a:t>- второе место(50,4%); </a:t>
            </a:r>
          </a:p>
          <a:p>
            <a:r>
              <a:rPr lang="ru-RU" sz="1600" b="1" dirty="0" smtClean="0">
                <a:latin typeface="Cambria Math" pitchFamily="18" charset="0"/>
                <a:ea typeface="Cambria Math" pitchFamily="18" charset="0"/>
              </a:rPr>
              <a:t>«</a:t>
            </a:r>
            <a:r>
              <a:rPr lang="ru-RU" sz="1600" b="1" dirty="0" err="1" smtClean="0">
                <a:latin typeface="Cambria Math" pitchFamily="18" charset="0"/>
                <a:ea typeface="Cambria Math" pitchFamily="18" charset="0"/>
              </a:rPr>
              <a:t>Кравира</a:t>
            </a:r>
            <a:r>
              <a:rPr lang="ru-RU" sz="1600" b="1" dirty="0" smtClean="0">
                <a:latin typeface="Cambria Math" pitchFamily="18" charset="0"/>
                <a:ea typeface="Cambria Math" pitchFamily="18" charset="0"/>
              </a:rPr>
              <a:t>»                  </a:t>
            </a:r>
            <a:r>
              <a:rPr lang="en-US" sz="1600" b="1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ru-RU" sz="1600" dirty="0" smtClean="0">
                <a:latin typeface="Cambria Math" pitchFamily="18" charset="0"/>
                <a:ea typeface="Cambria Math" pitchFamily="18" charset="0"/>
              </a:rPr>
              <a:t>- третье место(29,4%); </a:t>
            </a:r>
          </a:p>
          <a:p>
            <a:r>
              <a:rPr lang="ru-RU" sz="1600" b="1" dirty="0" smtClean="0">
                <a:latin typeface="Cambria Math" pitchFamily="18" charset="0"/>
                <a:ea typeface="Cambria Math" pitchFamily="18" charset="0"/>
              </a:rPr>
              <a:t>«</a:t>
            </a:r>
            <a:r>
              <a:rPr lang="ru-RU" sz="1600" b="1" dirty="0" err="1" smtClean="0">
                <a:latin typeface="Cambria Math" pitchFamily="18" charset="0"/>
                <a:ea typeface="Cambria Math" pitchFamily="18" charset="0"/>
              </a:rPr>
              <a:t>Экомедсервис</a:t>
            </a:r>
            <a:r>
              <a:rPr lang="ru-RU" sz="1600" b="1" dirty="0" smtClean="0">
                <a:latin typeface="Cambria Math" pitchFamily="18" charset="0"/>
                <a:ea typeface="Cambria Math" pitchFamily="18" charset="0"/>
              </a:rPr>
              <a:t>»       </a:t>
            </a:r>
            <a:r>
              <a:rPr lang="en-US" sz="1600" b="1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ru-RU" sz="1600" dirty="0" smtClean="0">
                <a:latin typeface="Cambria Math" pitchFamily="18" charset="0"/>
                <a:ea typeface="Cambria Math" pitchFamily="18" charset="0"/>
              </a:rPr>
              <a:t>- четвертое место(25,3%). </a:t>
            </a:r>
          </a:p>
          <a:p>
            <a:pPr>
              <a:buNone/>
            </a:pPr>
            <a:endParaRPr lang="ru-RU" sz="300" u="sng" dirty="0" smtClean="0">
              <a:latin typeface="Cambria Math" pitchFamily="18" charset="0"/>
              <a:ea typeface="Cambria Math" pitchFamily="18" charset="0"/>
            </a:endParaRPr>
          </a:p>
          <a:p>
            <a:pPr>
              <a:buNone/>
            </a:pPr>
            <a:r>
              <a:rPr lang="ru-RU" sz="1600" u="sng" dirty="0" smtClean="0">
                <a:latin typeface="Cambria Math" pitchFamily="18" charset="0"/>
                <a:ea typeface="Cambria Math" pitchFamily="18" charset="0"/>
              </a:rPr>
              <a:t>Вывод</a:t>
            </a:r>
            <a:r>
              <a:rPr lang="ru-RU" sz="1600" u="sng" dirty="0" smtClean="0">
                <a:latin typeface="Cambria Math" pitchFamily="18" charset="0"/>
                <a:ea typeface="Cambria Math" pitchFamily="18" charset="0"/>
              </a:rPr>
              <a:t>: </a:t>
            </a:r>
            <a:endParaRPr lang="ru-RU" sz="1600" u="sng" dirty="0" smtClean="0">
              <a:latin typeface="Cambria Math" pitchFamily="18" charset="0"/>
              <a:ea typeface="Cambria Math" pitchFamily="18" charset="0"/>
            </a:endParaRPr>
          </a:p>
          <a:p>
            <a:pPr indent="0" algn="just">
              <a:buNone/>
            </a:pPr>
            <a:r>
              <a:rPr lang="ru-RU" sz="1600" dirty="0" smtClean="0">
                <a:latin typeface="Cambria Math" pitchFamily="18" charset="0"/>
                <a:ea typeface="Cambria Math" pitchFamily="18" charset="0"/>
              </a:rPr>
              <a:t>«</a:t>
            </a:r>
            <a:r>
              <a:rPr lang="ru-RU" sz="1600" dirty="0" smtClean="0">
                <a:latin typeface="Cambria Math" pitchFamily="18" charset="0"/>
                <a:ea typeface="Cambria Math" pitchFamily="18" charset="0"/>
              </a:rPr>
              <a:t>ЛОДЭ» значительно нарастил своё преимущество – с 56% до 69%. Тогда как  «</a:t>
            </a:r>
            <a:r>
              <a:rPr lang="ru-RU" sz="1600" dirty="0" err="1" smtClean="0">
                <a:latin typeface="Cambria Math" pitchFamily="18" charset="0"/>
                <a:ea typeface="Cambria Math" pitchFamily="18" charset="0"/>
              </a:rPr>
              <a:t>Нордин</a:t>
            </a:r>
            <a:r>
              <a:rPr lang="ru-RU" sz="1600" dirty="0" smtClean="0">
                <a:latin typeface="Cambria Math" pitchFamily="18" charset="0"/>
                <a:ea typeface="Cambria Math" pitchFamily="18" charset="0"/>
              </a:rPr>
              <a:t>» остался на уровне прошлого года, а «</a:t>
            </a:r>
            <a:r>
              <a:rPr lang="ru-RU" sz="1600" dirty="0" err="1" smtClean="0">
                <a:latin typeface="Cambria Math" pitchFamily="18" charset="0"/>
                <a:ea typeface="Cambria Math" pitchFamily="18" charset="0"/>
              </a:rPr>
              <a:t>Экомедсервис</a:t>
            </a:r>
            <a:r>
              <a:rPr lang="ru-RU" sz="1600" dirty="0" smtClean="0">
                <a:latin typeface="Cambria Math" pitchFamily="18" charset="0"/>
                <a:ea typeface="Cambria Math" pitchFamily="18" charset="0"/>
              </a:rPr>
              <a:t>»</a:t>
            </a:r>
            <a:r>
              <a:rPr lang="en-US" sz="1600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ru-RU" sz="1600" dirty="0" smtClean="0">
                <a:latin typeface="Cambria Math" pitchFamily="18" charset="0"/>
                <a:ea typeface="Cambria Math" pitchFamily="18" charset="0"/>
              </a:rPr>
              <a:t>уступил свои позиции «</a:t>
            </a:r>
            <a:r>
              <a:rPr lang="ru-RU" sz="1600" dirty="0" err="1" smtClean="0">
                <a:latin typeface="Cambria Math" pitchFamily="18" charset="0"/>
                <a:ea typeface="Cambria Math" pitchFamily="18" charset="0"/>
              </a:rPr>
              <a:t>Кравире</a:t>
            </a:r>
            <a:r>
              <a:rPr lang="ru-RU" sz="1600" dirty="0" smtClean="0">
                <a:latin typeface="Cambria Math" pitchFamily="18" charset="0"/>
                <a:ea typeface="Cambria Math" pitchFamily="18" charset="0"/>
              </a:rPr>
              <a:t>». Следует обратить внимание на положительную динамику таких </a:t>
            </a:r>
            <a:r>
              <a:rPr lang="ru-RU" sz="1600" dirty="0" err="1" smtClean="0">
                <a:latin typeface="Cambria Math" pitchFamily="18" charset="0"/>
                <a:ea typeface="Cambria Math" pitchFamily="18" charset="0"/>
              </a:rPr>
              <a:t>медцентров</a:t>
            </a:r>
            <a:r>
              <a:rPr lang="ru-RU" sz="1600" dirty="0" smtClean="0">
                <a:latin typeface="Cambria Math" pitchFamily="18" charset="0"/>
                <a:ea typeface="Cambria Math" pitchFamily="18" charset="0"/>
              </a:rPr>
              <a:t> как:  «</a:t>
            </a:r>
            <a:r>
              <a:rPr lang="ru-RU" sz="1600" dirty="0" err="1" smtClean="0">
                <a:latin typeface="Cambria Math" pitchFamily="18" charset="0"/>
                <a:ea typeface="Cambria Math" pitchFamily="18" charset="0"/>
              </a:rPr>
              <a:t>Кравира</a:t>
            </a:r>
            <a:r>
              <a:rPr lang="ru-RU" sz="1600" dirty="0" smtClean="0">
                <a:latin typeface="Cambria Math" pitchFamily="18" charset="0"/>
                <a:ea typeface="Cambria Math" pitchFamily="18" charset="0"/>
              </a:rPr>
              <a:t>» (с 17% до 29%), «</a:t>
            </a:r>
            <a:r>
              <a:rPr lang="ru-RU" sz="1600" dirty="0" err="1" smtClean="0">
                <a:latin typeface="Cambria Math" pitchFamily="18" charset="0"/>
                <a:ea typeface="Cambria Math" pitchFamily="18" charset="0"/>
              </a:rPr>
              <a:t>Санте</a:t>
            </a:r>
            <a:r>
              <a:rPr lang="ru-RU" sz="1600" dirty="0" smtClean="0">
                <a:latin typeface="Cambria Math" pitchFamily="18" charset="0"/>
                <a:ea typeface="Cambria Math" pitchFamily="18" charset="0"/>
              </a:rPr>
              <a:t>» (с 6,8% до 13,3%). Небольшая положительная динамика отмечена у «Лекаря», «</a:t>
            </a:r>
            <a:r>
              <a:rPr lang="ru-RU" sz="1600" dirty="0" err="1" smtClean="0">
                <a:latin typeface="Cambria Math" pitchFamily="18" charset="0"/>
                <a:ea typeface="Cambria Math" pitchFamily="18" charset="0"/>
              </a:rPr>
              <a:t>Оптимеда</a:t>
            </a:r>
            <a:r>
              <a:rPr lang="ru-RU" sz="1600" dirty="0" smtClean="0">
                <a:latin typeface="Cambria Math" pitchFamily="18" charset="0"/>
                <a:ea typeface="Cambria Math" pitchFamily="18" charset="0"/>
              </a:rPr>
              <a:t>», «ЭКО», «</a:t>
            </a:r>
            <a:r>
              <a:rPr lang="ru-RU" sz="1600" dirty="0" err="1" smtClean="0">
                <a:latin typeface="Cambria Math" pitchFamily="18" charset="0"/>
                <a:ea typeface="Cambria Math" pitchFamily="18" charset="0"/>
              </a:rPr>
              <a:t>Эмбрио</a:t>
            </a:r>
            <a:r>
              <a:rPr lang="ru-RU" sz="1600" dirty="0" smtClean="0">
                <a:latin typeface="Cambria Math" pitchFamily="18" charset="0"/>
                <a:ea typeface="Cambria Math" pitchFamily="18" charset="0"/>
              </a:rPr>
              <a:t>», «</a:t>
            </a:r>
            <a:r>
              <a:rPr lang="ru-RU" sz="1600" dirty="0" err="1" smtClean="0">
                <a:latin typeface="Cambria Math" pitchFamily="18" charset="0"/>
                <a:ea typeface="Cambria Math" pitchFamily="18" charset="0"/>
              </a:rPr>
              <a:t>Синево</a:t>
            </a:r>
            <a:r>
              <a:rPr lang="ru-RU" sz="1600" dirty="0" smtClean="0">
                <a:latin typeface="Cambria Math" pitchFamily="18" charset="0"/>
                <a:ea typeface="Cambria Math" pitchFamily="18" charset="0"/>
              </a:rPr>
              <a:t>». Это позволяет говорить о том, что именно эти центры в дальнейшем будут развиваться и вытеснять с рынка </a:t>
            </a:r>
            <a:r>
              <a:rPr lang="ru-RU" sz="1600" dirty="0" err="1" smtClean="0">
                <a:latin typeface="Cambria Math" pitchFamily="18" charset="0"/>
                <a:ea typeface="Cambria Math" pitchFamily="18" charset="0"/>
              </a:rPr>
              <a:t>медуслуг</a:t>
            </a:r>
            <a:r>
              <a:rPr lang="ru-RU" sz="1600" dirty="0" smtClean="0">
                <a:latin typeface="Cambria Math" pitchFamily="18" charset="0"/>
                <a:ea typeface="Cambria Math" pitchFamily="18" charset="0"/>
              </a:rPr>
              <a:t> мелкие центры и частные кабинеты.  </a:t>
            </a:r>
            <a:endParaRPr lang="ru-RU" sz="1400" dirty="0" smtClean="0">
              <a:latin typeface="Cambria Math" pitchFamily="18" charset="0"/>
              <a:ea typeface="Cambria Math" pitchFamily="18" charset="0"/>
            </a:endParaRPr>
          </a:p>
          <a:p>
            <a:pPr algn="just">
              <a:buNone/>
            </a:pPr>
            <a:endParaRPr lang="ru-RU" sz="1800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548680"/>
            <a:ext cx="8928992" cy="10081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5911214"/>
            <a:ext cx="720080" cy="720080"/>
          </a:xfrm>
          <a:prstGeom prst="rect">
            <a:avLst/>
          </a:prstGeom>
        </p:spPr>
      </p:pic>
      <p:pic>
        <p:nvPicPr>
          <p:cNvPr id="7" name="Рисунок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909036"/>
            <a:ext cx="753763" cy="75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107504" y="1556792"/>
            <a:ext cx="8928992" cy="1440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07504" y="476672"/>
            <a:ext cx="8928992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395536" y="692696"/>
            <a:ext cx="8173955" cy="72008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be-BY" sz="3600" b="1" dirty="0" smtClean="0">
                <a:latin typeface="Cambria Math" pitchFamily="18" charset="0"/>
                <a:ea typeface="Cambria Math" pitchFamily="18" charset="0"/>
              </a:rPr>
              <a:t>1. СПОНТАННОЕ  ЗНАНИЕ  БРЕНДА</a:t>
            </a:r>
            <a:endParaRPr lang="ru-RU" sz="3600" b="1" dirty="0">
              <a:latin typeface="Cambria Math" pitchFamily="18" charset="0"/>
              <a:ea typeface="Cambria Math" pitchFamily="18" charset="0"/>
            </a:endParaRPr>
          </a:p>
        </p:txBody>
      </p:sp>
      <p:pic>
        <p:nvPicPr>
          <p:cNvPr id="12" name="Рисунок 11" descr="8624_centr_semeinoi_medicini_lode.jpg"/>
          <p:cNvPicPr>
            <a:picLocks noChangeAspect="1"/>
          </p:cNvPicPr>
          <p:nvPr/>
        </p:nvPicPr>
        <p:blipFill>
          <a:blip r:embed="rId4" cstate="print"/>
          <a:srcRect l="25430" t="4369" r="28265" b="4602"/>
          <a:stretch>
            <a:fillRect/>
          </a:stretch>
        </p:blipFill>
        <p:spPr>
          <a:xfrm>
            <a:off x="4067944" y="5805264"/>
            <a:ext cx="918102" cy="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5410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548680"/>
            <a:ext cx="8928992" cy="10081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5911214"/>
            <a:ext cx="720080" cy="720080"/>
          </a:xfrm>
          <a:prstGeom prst="rect">
            <a:avLst/>
          </a:prstGeom>
        </p:spPr>
      </p:pic>
      <p:pic>
        <p:nvPicPr>
          <p:cNvPr id="7" name="Рисунок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909036"/>
            <a:ext cx="753763" cy="75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107504" y="1556792"/>
            <a:ext cx="8928992" cy="1440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07504" y="476672"/>
            <a:ext cx="8928992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395536" y="692696"/>
            <a:ext cx="8173955" cy="72008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2800" dirty="0" smtClean="0"/>
              <a:t>ПРОЦЕНТ СПОНТАННОГО ЗНАНИЯ БРЕНДА</a:t>
            </a:r>
            <a:endParaRPr lang="ru-RU" sz="2800" dirty="0"/>
          </a:p>
        </p:txBody>
      </p:sp>
      <p:pic>
        <p:nvPicPr>
          <p:cNvPr id="12" name="Рисунок 11" descr="8624_centr_semeinoi_medicini_lode.jpg"/>
          <p:cNvPicPr>
            <a:picLocks noChangeAspect="1"/>
          </p:cNvPicPr>
          <p:nvPr/>
        </p:nvPicPr>
        <p:blipFill>
          <a:blip r:embed="rId4" cstate="print"/>
          <a:srcRect l="25430" t="4369" r="28265" b="4602"/>
          <a:stretch>
            <a:fillRect/>
          </a:stretch>
        </p:blipFill>
        <p:spPr>
          <a:xfrm>
            <a:off x="4067944" y="5805264"/>
            <a:ext cx="918102" cy="864096"/>
          </a:xfrm>
          <a:prstGeom prst="rect">
            <a:avLst/>
          </a:prstGeom>
        </p:spPr>
      </p:pic>
      <p:graphicFrame>
        <p:nvGraphicFramePr>
          <p:cNvPr id="11" name="Содержимое 10"/>
          <p:cNvGraphicFramePr>
            <a:graphicFrameLocks noGrp="1"/>
          </p:cNvGraphicFramePr>
          <p:nvPr>
            <p:ph sz="quarter" idx="1"/>
          </p:nvPr>
        </p:nvGraphicFramePr>
        <p:xfrm>
          <a:off x="0" y="1988840"/>
          <a:ext cx="8964488" cy="3384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75410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548680"/>
            <a:ext cx="8928992" cy="10081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5911214"/>
            <a:ext cx="720080" cy="720080"/>
          </a:xfrm>
          <a:prstGeom prst="rect">
            <a:avLst/>
          </a:prstGeom>
        </p:spPr>
      </p:pic>
      <p:pic>
        <p:nvPicPr>
          <p:cNvPr id="7" name="Рисунок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909036"/>
            <a:ext cx="753763" cy="75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107504" y="1556792"/>
            <a:ext cx="8928992" cy="1440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07504" y="476672"/>
            <a:ext cx="8928992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395536" y="692696"/>
            <a:ext cx="8173955" cy="72008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2800" dirty="0" smtClean="0"/>
              <a:t>ПРОЦЕНТ СПОНТАННОГО ЗНАНИЯ БРЕНДА</a:t>
            </a:r>
            <a:endParaRPr lang="ru-RU" sz="2800" dirty="0"/>
          </a:p>
        </p:txBody>
      </p:sp>
      <p:pic>
        <p:nvPicPr>
          <p:cNvPr id="12" name="Рисунок 11" descr="8624_centr_semeinoi_medicini_lode.jpg"/>
          <p:cNvPicPr>
            <a:picLocks noChangeAspect="1"/>
          </p:cNvPicPr>
          <p:nvPr/>
        </p:nvPicPr>
        <p:blipFill>
          <a:blip r:embed="rId4" cstate="print"/>
          <a:srcRect l="25430" t="4369" r="28265" b="4602"/>
          <a:stretch>
            <a:fillRect/>
          </a:stretch>
        </p:blipFill>
        <p:spPr>
          <a:xfrm>
            <a:off x="4067944" y="5805264"/>
            <a:ext cx="918102" cy="864096"/>
          </a:xfrm>
          <a:prstGeom prst="rect">
            <a:avLst/>
          </a:prstGeom>
        </p:spPr>
      </p:pic>
      <p:graphicFrame>
        <p:nvGraphicFramePr>
          <p:cNvPr id="13" name="Диаграмма 12"/>
          <p:cNvGraphicFramePr/>
          <p:nvPr/>
        </p:nvGraphicFramePr>
        <p:xfrm>
          <a:off x="0" y="2276872"/>
          <a:ext cx="9144000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4" name="Содержимое 1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5410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548680"/>
            <a:ext cx="8928992" cy="10081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5911214"/>
            <a:ext cx="720080" cy="720080"/>
          </a:xfrm>
          <a:prstGeom prst="rect">
            <a:avLst/>
          </a:prstGeom>
        </p:spPr>
      </p:pic>
      <p:pic>
        <p:nvPicPr>
          <p:cNvPr id="7" name="Рисунок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909036"/>
            <a:ext cx="753763" cy="75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107504" y="1556792"/>
            <a:ext cx="8928992" cy="1440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07504" y="476672"/>
            <a:ext cx="8928992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395536" y="692696"/>
            <a:ext cx="8173955" cy="72008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3600" dirty="0" smtClean="0"/>
              <a:t>ПЕРВЫЙ НАЗВАННЫЙ МЕДЦЕНТР</a:t>
            </a:r>
            <a:endParaRPr lang="ru-RU" sz="3600" dirty="0"/>
          </a:p>
        </p:txBody>
      </p:sp>
      <p:pic>
        <p:nvPicPr>
          <p:cNvPr id="12" name="Рисунок 11" descr="8624_centr_semeinoi_medicini_lode.jpg"/>
          <p:cNvPicPr>
            <a:picLocks noChangeAspect="1"/>
          </p:cNvPicPr>
          <p:nvPr/>
        </p:nvPicPr>
        <p:blipFill>
          <a:blip r:embed="rId4" cstate="print"/>
          <a:srcRect l="25430" t="4369" r="28265" b="4602"/>
          <a:stretch>
            <a:fillRect/>
          </a:stretch>
        </p:blipFill>
        <p:spPr>
          <a:xfrm>
            <a:off x="4067944" y="5805264"/>
            <a:ext cx="918102" cy="864096"/>
          </a:xfrm>
          <a:prstGeom prst="rect">
            <a:avLst/>
          </a:prstGeom>
        </p:spPr>
      </p:pic>
      <p:sp>
        <p:nvSpPr>
          <p:cNvPr id="14" name="Содержимое 13"/>
          <p:cNvSpPr>
            <a:spLocks noGrp="1"/>
          </p:cNvSpPr>
          <p:nvPr>
            <p:ph sz="quarter" idx="1"/>
          </p:nvPr>
        </p:nvSpPr>
        <p:spPr>
          <a:xfrm>
            <a:off x="5796136" y="2132856"/>
            <a:ext cx="3096344" cy="3672408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sz="2800" b="1" u="sng" dirty="0" smtClean="0">
                <a:latin typeface="Cambria Math" pitchFamily="18" charset="0"/>
                <a:ea typeface="Cambria Math" pitchFamily="18" charset="0"/>
              </a:rPr>
              <a:t>Вывод</a:t>
            </a:r>
            <a:r>
              <a:rPr lang="ru-RU" sz="2800" b="1" dirty="0" smtClean="0">
                <a:latin typeface="Cambria Math" pitchFamily="18" charset="0"/>
                <a:ea typeface="Cambria Math" pitchFamily="18" charset="0"/>
              </a:rPr>
              <a:t>:</a:t>
            </a:r>
          </a:p>
          <a:p>
            <a:pPr algn="ctr">
              <a:buNone/>
            </a:pPr>
            <a:r>
              <a:rPr lang="ru-RU" sz="2800" b="1" dirty="0" smtClean="0">
                <a:latin typeface="Cambria Math" pitchFamily="18" charset="0"/>
                <a:ea typeface="Cambria Math" pitchFamily="18" charset="0"/>
              </a:rPr>
              <a:t>«ЛОДЭ» – безусловный лидер в данной номинации. А этот график отражает примерный экономический срез рынка частной медицины.</a:t>
            </a:r>
          </a:p>
          <a:p>
            <a:endParaRPr lang="ru-RU" dirty="0"/>
          </a:p>
        </p:txBody>
      </p:sp>
      <p:graphicFrame>
        <p:nvGraphicFramePr>
          <p:cNvPr id="15" name="Содержимое 6"/>
          <p:cNvGraphicFramePr>
            <a:graphicFrameLocks/>
          </p:cNvGraphicFramePr>
          <p:nvPr/>
        </p:nvGraphicFramePr>
        <p:xfrm>
          <a:off x="467544" y="1700808"/>
          <a:ext cx="5614998" cy="43577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75410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548680"/>
            <a:ext cx="8928992" cy="10081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5911214"/>
            <a:ext cx="720080" cy="720080"/>
          </a:xfrm>
          <a:prstGeom prst="rect">
            <a:avLst/>
          </a:prstGeom>
        </p:spPr>
      </p:pic>
      <p:pic>
        <p:nvPicPr>
          <p:cNvPr id="7" name="Рисунок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909036"/>
            <a:ext cx="753763" cy="75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107504" y="1556792"/>
            <a:ext cx="8928992" cy="1440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07504" y="476672"/>
            <a:ext cx="8928992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395536" y="692696"/>
            <a:ext cx="8173955" cy="72008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be-BY" sz="3600" b="1" dirty="0" smtClean="0">
                <a:latin typeface="Cambria Math" pitchFamily="18" charset="0"/>
                <a:ea typeface="Cambria Math" pitchFamily="18" charset="0"/>
              </a:rPr>
              <a:t>ЗНАНИЕ БРЕНДА С ПОДСКАЗКОЙ </a:t>
            </a:r>
            <a:endParaRPr lang="ru-RU" sz="3600" b="1" dirty="0">
              <a:latin typeface="Cambria Math" pitchFamily="18" charset="0"/>
              <a:ea typeface="Cambria Math" pitchFamily="18" charset="0"/>
            </a:endParaRPr>
          </a:p>
        </p:txBody>
      </p:sp>
      <p:pic>
        <p:nvPicPr>
          <p:cNvPr id="12" name="Рисунок 11" descr="8624_centr_semeinoi_medicini_lode.jpg"/>
          <p:cNvPicPr>
            <a:picLocks noChangeAspect="1"/>
          </p:cNvPicPr>
          <p:nvPr/>
        </p:nvPicPr>
        <p:blipFill>
          <a:blip r:embed="rId4" cstate="print"/>
          <a:srcRect l="25430" t="4369" r="28265" b="4602"/>
          <a:stretch>
            <a:fillRect/>
          </a:stretch>
        </p:blipFill>
        <p:spPr>
          <a:xfrm>
            <a:off x="4067944" y="5805264"/>
            <a:ext cx="918102" cy="864096"/>
          </a:xfrm>
          <a:prstGeom prst="rect">
            <a:avLst/>
          </a:prstGeom>
        </p:spPr>
      </p:pic>
      <p:sp>
        <p:nvSpPr>
          <p:cNvPr id="13" name="Содержимое 1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15" name="Содержимое 7"/>
          <p:cNvGraphicFramePr>
            <a:graphicFrameLocks/>
          </p:cNvGraphicFramePr>
          <p:nvPr/>
        </p:nvGraphicFramePr>
        <p:xfrm>
          <a:off x="214282" y="1857364"/>
          <a:ext cx="6215106" cy="43079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6300192" y="1700808"/>
            <a:ext cx="264320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Cambria Math" pitchFamily="18" charset="0"/>
                <a:ea typeface="Cambria Math" pitchFamily="18" charset="0"/>
              </a:rPr>
              <a:t>Из </a:t>
            </a:r>
            <a:r>
              <a:rPr lang="ru-RU" b="1" dirty="0" smtClean="0">
                <a:latin typeface="Cambria Math" pitchFamily="18" charset="0"/>
                <a:ea typeface="Cambria Math" pitchFamily="18" charset="0"/>
              </a:rPr>
              <a:t>6 предложенных </a:t>
            </a:r>
            <a:r>
              <a:rPr lang="ru-RU" dirty="0" smtClean="0">
                <a:latin typeface="Cambria Math" pitchFamily="18" charset="0"/>
                <a:ea typeface="Cambria Math" pitchFamily="18" charset="0"/>
              </a:rPr>
              <a:t>центров</a:t>
            </a:r>
            <a:r>
              <a:rPr lang="ru-RU" b="1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ru-RU" dirty="0" smtClean="0">
                <a:latin typeface="Cambria Math" pitchFamily="18" charset="0"/>
                <a:ea typeface="Cambria Math" pitchFamily="18" charset="0"/>
              </a:rPr>
              <a:t>на </a:t>
            </a:r>
            <a:r>
              <a:rPr lang="ru-RU" b="1" dirty="0" smtClean="0">
                <a:latin typeface="Cambria Math" pitchFamily="18" charset="0"/>
                <a:ea typeface="Cambria Math" pitchFamily="18" charset="0"/>
              </a:rPr>
              <a:t>первом месте – «ЛОДЭ» </a:t>
            </a:r>
            <a:r>
              <a:rPr lang="ru-RU" dirty="0" smtClean="0">
                <a:latin typeface="Cambria Math" pitchFamily="18" charset="0"/>
                <a:ea typeface="Cambria Math" pitchFamily="18" charset="0"/>
              </a:rPr>
              <a:t>(91%), на втором – «</a:t>
            </a:r>
            <a:r>
              <a:rPr lang="ru-RU" dirty="0" err="1" smtClean="0">
                <a:latin typeface="Cambria Math" pitchFamily="18" charset="0"/>
                <a:ea typeface="Cambria Math" pitchFamily="18" charset="0"/>
              </a:rPr>
              <a:t>Нордин</a:t>
            </a:r>
            <a:r>
              <a:rPr lang="ru-RU" dirty="0" smtClean="0">
                <a:latin typeface="Cambria Math" pitchFamily="18" charset="0"/>
                <a:ea typeface="Cambria Math" pitchFamily="18" charset="0"/>
              </a:rPr>
              <a:t>» (80,1%), на третьем – «</a:t>
            </a:r>
            <a:r>
              <a:rPr lang="ru-RU" dirty="0" err="1" smtClean="0">
                <a:latin typeface="Cambria Math" pitchFamily="18" charset="0"/>
                <a:ea typeface="Cambria Math" pitchFamily="18" charset="0"/>
              </a:rPr>
              <a:t>Экомедсервис</a:t>
            </a:r>
            <a:r>
              <a:rPr lang="ru-RU" dirty="0" smtClean="0">
                <a:latin typeface="Cambria Math" pitchFamily="18" charset="0"/>
                <a:ea typeface="Cambria Math" pitchFamily="18" charset="0"/>
              </a:rPr>
              <a:t>» (58,6%).</a:t>
            </a:r>
            <a:endParaRPr lang="en-US" dirty="0" smtClean="0">
              <a:latin typeface="Cambria Math" pitchFamily="18" charset="0"/>
              <a:ea typeface="Cambria Math" pitchFamily="18" charset="0"/>
            </a:endParaRPr>
          </a:p>
          <a:p>
            <a:pPr algn="ctr"/>
            <a:endParaRPr lang="ru-RU" dirty="0" smtClean="0">
              <a:latin typeface="Cambria Math" pitchFamily="18" charset="0"/>
              <a:ea typeface="Cambria Math" pitchFamily="18" charset="0"/>
            </a:endParaRPr>
          </a:p>
          <a:p>
            <a:pPr algn="ctr"/>
            <a:r>
              <a:rPr lang="ru-RU" b="1" dirty="0" smtClean="0">
                <a:latin typeface="Cambria Math" pitchFamily="18" charset="0"/>
                <a:ea typeface="Cambria Math" pitchFamily="18" charset="0"/>
              </a:rPr>
              <a:t>Далее</a:t>
            </a:r>
            <a:r>
              <a:rPr lang="ru-RU" dirty="0" smtClean="0">
                <a:latin typeface="Cambria Math" pitchFamily="18" charset="0"/>
                <a:ea typeface="Cambria Math" pitchFamily="18" charset="0"/>
              </a:rPr>
              <a:t> – «</a:t>
            </a:r>
            <a:r>
              <a:rPr lang="ru-RU" dirty="0" err="1" smtClean="0">
                <a:latin typeface="Cambria Math" pitchFamily="18" charset="0"/>
                <a:ea typeface="Cambria Math" pitchFamily="18" charset="0"/>
              </a:rPr>
              <a:t>Кравира</a:t>
            </a:r>
            <a:r>
              <a:rPr lang="ru-RU" dirty="0" smtClean="0">
                <a:latin typeface="Cambria Math" pitchFamily="18" charset="0"/>
                <a:ea typeface="Cambria Math" pitchFamily="18" charset="0"/>
              </a:rPr>
              <a:t>» (46,6%), «</a:t>
            </a:r>
            <a:r>
              <a:rPr lang="ru-RU" dirty="0" err="1" smtClean="0">
                <a:latin typeface="Cambria Math" pitchFamily="18" charset="0"/>
                <a:ea typeface="Cambria Math" pitchFamily="18" charset="0"/>
              </a:rPr>
              <a:t>Санте</a:t>
            </a:r>
            <a:r>
              <a:rPr lang="ru-RU" dirty="0" smtClean="0">
                <a:latin typeface="Cambria Math" pitchFamily="18" charset="0"/>
                <a:ea typeface="Cambria Math" pitchFamily="18" charset="0"/>
              </a:rPr>
              <a:t>» (28,8%), «Лекарь» (17,9%). </a:t>
            </a:r>
          </a:p>
          <a:p>
            <a:pPr algn="ctr"/>
            <a:r>
              <a:rPr lang="ru-RU" b="1" dirty="0" smtClean="0">
                <a:latin typeface="Cambria Math" pitchFamily="18" charset="0"/>
                <a:ea typeface="Cambria Math" pitchFamily="18" charset="0"/>
              </a:rPr>
              <a:t>Ни одного </a:t>
            </a:r>
            <a:r>
              <a:rPr lang="ru-RU" b="1" dirty="0" err="1" smtClean="0">
                <a:latin typeface="Cambria Math" pitchFamily="18" charset="0"/>
                <a:ea typeface="Cambria Math" pitchFamily="18" charset="0"/>
              </a:rPr>
              <a:t>медцентра</a:t>
            </a:r>
            <a:r>
              <a:rPr lang="ru-RU" dirty="0" smtClean="0">
                <a:latin typeface="Cambria Math" pitchFamily="18" charset="0"/>
                <a:ea typeface="Cambria Math" pitchFamily="18" charset="0"/>
              </a:rPr>
              <a:t> не назвали </a:t>
            </a:r>
            <a:r>
              <a:rPr lang="ru-RU" b="1" dirty="0" smtClean="0">
                <a:latin typeface="Cambria Math" pitchFamily="18" charset="0"/>
                <a:ea typeface="Cambria Math" pitchFamily="18" charset="0"/>
              </a:rPr>
              <a:t>0,9%</a:t>
            </a:r>
            <a:r>
              <a:rPr lang="ru-RU" dirty="0" smtClean="0">
                <a:latin typeface="Cambria Math" pitchFamily="18" charset="0"/>
                <a:ea typeface="Cambria Math" pitchFamily="18" charset="0"/>
              </a:rPr>
              <a:t> респондентов.</a:t>
            </a:r>
          </a:p>
          <a:p>
            <a:endParaRPr lang="ru-RU" dirty="0"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5410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548680"/>
            <a:ext cx="8928992" cy="10081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5911214"/>
            <a:ext cx="720080" cy="720080"/>
          </a:xfrm>
          <a:prstGeom prst="rect">
            <a:avLst/>
          </a:prstGeom>
        </p:spPr>
      </p:pic>
      <p:pic>
        <p:nvPicPr>
          <p:cNvPr id="7" name="Рисунок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909036"/>
            <a:ext cx="753763" cy="75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107504" y="1556792"/>
            <a:ext cx="8928992" cy="1440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07504" y="476672"/>
            <a:ext cx="8928992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395536" y="692696"/>
            <a:ext cx="8173955" cy="72008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3600" b="1" dirty="0" smtClean="0">
                <a:latin typeface="Cambria Math" pitchFamily="18" charset="0"/>
                <a:ea typeface="Cambria Math" pitchFamily="18" charset="0"/>
              </a:rPr>
              <a:t>ЗНАНИЕ БРЕНДА С ПОДСКАЗКОЙ</a:t>
            </a:r>
            <a:endParaRPr lang="ru-RU" sz="3600" dirty="0"/>
          </a:p>
        </p:txBody>
      </p:sp>
      <p:pic>
        <p:nvPicPr>
          <p:cNvPr id="12" name="Рисунок 11" descr="8624_centr_semeinoi_medicini_lode.jpg"/>
          <p:cNvPicPr>
            <a:picLocks noChangeAspect="1"/>
          </p:cNvPicPr>
          <p:nvPr/>
        </p:nvPicPr>
        <p:blipFill>
          <a:blip r:embed="rId4" cstate="print"/>
          <a:srcRect l="25430" t="4369" r="28265" b="4602"/>
          <a:stretch>
            <a:fillRect/>
          </a:stretch>
        </p:blipFill>
        <p:spPr>
          <a:xfrm>
            <a:off x="4067944" y="5805264"/>
            <a:ext cx="918102" cy="864096"/>
          </a:xfrm>
          <a:prstGeom prst="rect">
            <a:avLst/>
          </a:prstGeom>
        </p:spPr>
      </p:pic>
      <p:sp>
        <p:nvSpPr>
          <p:cNvPr id="13" name="Содержимое 12"/>
          <p:cNvSpPr>
            <a:spLocks noGrp="1"/>
          </p:cNvSpPr>
          <p:nvPr>
            <p:ph sz="quarter" idx="1"/>
          </p:nvPr>
        </p:nvSpPr>
        <p:spPr>
          <a:xfrm>
            <a:off x="179512" y="1916832"/>
            <a:ext cx="8507288" cy="374441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4000" b="1" u="sng" dirty="0" smtClean="0">
                <a:latin typeface="Cambria Math" pitchFamily="18" charset="0"/>
                <a:ea typeface="Cambria Math" pitchFamily="18" charset="0"/>
              </a:rPr>
              <a:t>Вывод</a:t>
            </a:r>
            <a:r>
              <a:rPr lang="ru-RU" sz="4000" b="1" dirty="0" smtClean="0">
                <a:latin typeface="Cambria Math" pitchFamily="18" charset="0"/>
                <a:ea typeface="Cambria Math" pitchFamily="18" charset="0"/>
              </a:rPr>
              <a:t>:</a:t>
            </a:r>
          </a:p>
          <a:p>
            <a:pPr algn="just">
              <a:buNone/>
            </a:pPr>
            <a:r>
              <a:rPr lang="ru-RU" sz="2800" b="1" dirty="0" smtClean="0">
                <a:latin typeface="Cambria Math" pitchFamily="18" charset="0"/>
                <a:ea typeface="Cambria Math" pitchFamily="18" charset="0"/>
              </a:rPr>
              <a:t>«ЛОДЭ» значительно укрепил свои позиции на рынке. Если в 2013 г.  у «</a:t>
            </a:r>
            <a:r>
              <a:rPr lang="ru-RU" sz="2800" b="1" dirty="0" err="1" smtClean="0">
                <a:latin typeface="Cambria Math" pitchFamily="18" charset="0"/>
                <a:ea typeface="Cambria Math" pitchFamily="18" charset="0"/>
              </a:rPr>
              <a:t>Нордина</a:t>
            </a:r>
            <a:r>
              <a:rPr lang="ru-RU" sz="2800" b="1" dirty="0" smtClean="0">
                <a:latin typeface="Cambria Math" pitchFamily="18" charset="0"/>
                <a:ea typeface="Cambria Math" pitchFamily="18" charset="0"/>
              </a:rPr>
              <a:t>» было преимущество в 1%, то в 2014 г. безусловный лидер – «ЛОДЭ». Причём у «ЛОДЭ» рост с 78% до 91% (на 13 процентных пунктов), а у «</a:t>
            </a:r>
            <a:r>
              <a:rPr lang="ru-RU" sz="2800" b="1" dirty="0" err="1" smtClean="0">
                <a:latin typeface="Cambria Math" pitchFamily="18" charset="0"/>
                <a:ea typeface="Cambria Math" pitchFamily="18" charset="0"/>
              </a:rPr>
              <a:t>Нордина</a:t>
            </a:r>
            <a:r>
              <a:rPr lang="ru-RU" sz="2800" b="1" dirty="0" smtClean="0">
                <a:latin typeface="Cambria Math" pitchFamily="18" charset="0"/>
                <a:ea typeface="Cambria Math" pitchFamily="18" charset="0"/>
              </a:rPr>
              <a:t>» – на 1 процентный пункт. «</a:t>
            </a:r>
            <a:r>
              <a:rPr lang="ru-RU" sz="2800" b="1" dirty="0" err="1" smtClean="0">
                <a:latin typeface="Cambria Math" pitchFamily="18" charset="0"/>
                <a:ea typeface="Cambria Math" pitchFamily="18" charset="0"/>
              </a:rPr>
              <a:t>Экомедсервис</a:t>
            </a:r>
            <a:r>
              <a:rPr lang="ru-RU" sz="2800" b="1" dirty="0" smtClean="0">
                <a:latin typeface="Cambria Math" pitchFamily="18" charset="0"/>
                <a:ea typeface="Cambria Math" pitchFamily="18" charset="0"/>
              </a:rPr>
              <a:t>» упал с 74% до 59% .</a:t>
            </a:r>
          </a:p>
          <a:p>
            <a:pPr algn="ctr">
              <a:buNone/>
            </a:pPr>
            <a:r>
              <a:rPr lang="ru-RU" sz="2800" b="1" dirty="0" smtClean="0">
                <a:latin typeface="Cambria Math" pitchFamily="18" charset="0"/>
                <a:ea typeface="Cambria Math" pitchFamily="18" charset="0"/>
              </a:rPr>
              <a:t>«</a:t>
            </a:r>
            <a:r>
              <a:rPr lang="ru-RU" sz="2800" b="1" dirty="0" err="1" smtClean="0">
                <a:latin typeface="Cambria Math" pitchFamily="18" charset="0"/>
                <a:ea typeface="Cambria Math" pitchFamily="18" charset="0"/>
              </a:rPr>
              <a:t>Кравира</a:t>
            </a:r>
            <a:r>
              <a:rPr lang="ru-RU" sz="2800" b="1" dirty="0" smtClean="0">
                <a:latin typeface="Cambria Math" pitchFamily="18" charset="0"/>
                <a:ea typeface="Cambria Math" pitchFamily="18" charset="0"/>
              </a:rPr>
              <a:t>», «</a:t>
            </a:r>
            <a:r>
              <a:rPr lang="ru-RU" sz="2800" b="1" dirty="0" err="1" smtClean="0">
                <a:latin typeface="Cambria Math" pitchFamily="18" charset="0"/>
                <a:ea typeface="Cambria Math" pitchFamily="18" charset="0"/>
              </a:rPr>
              <a:t>Санте</a:t>
            </a:r>
            <a:r>
              <a:rPr lang="ru-RU" sz="2800" b="1" dirty="0" smtClean="0">
                <a:latin typeface="Cambria Math" pitchFamily="18" charset="0"/>
                <a:ea typeface="Cambria Math" pitchFamily="18" charset="0"/>
              </a:rPr>
              <a:t>», «Лекарь» демонстрируют неуклонный рост. </a:t>
            </a:r>
            <a:endParaRPr lang="ru-RU" sz="2800" b="1" dirty="0" smtClean="0"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5410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548680"/>
            <a:ext cx="8928992" cy="10081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5911214"/>
            <a:ext cx="720080" cy="720080"/>
          </a:xfrm>
          <a:prstGeom prst="rect">
            <a:avLst/>
          </a:prstGeom>
        </p:spPr>
      </p:pic>
      <p:pic>
        <p:nvPicPr>
          <p:cNvPr id="7" name="Рисунок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909036"/>
            <a:ext cx="753763" cy="75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107504" y="1556792"/>
            <a:ext cx="8928992" cy="1440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07504" y="476672"/>
            <a:ext cx="8928992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0" y="692696"/>
            <a:ext cx="8964488" cy="72008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be-BY" sz="3500" b="1" dirty="0" smtClean="0">
                <a:latin typeface="Cambria Math" pitchFamily="18" charset="0"/>
                <a:ea typeface="Cambria Math" pitchFamily="18" charset="0"/>
              </a:rPr>
              <a:t>ФАКТОРЫ, </a:t>
            </a:r>
            <a:r>
              <a:rPr lang="ru-RU" sz="3500" b="1" dirty="0" smtClean="0">
                <a:latin typeface="Cambria Math" pitchFamily="18" charset="0"/>
                <a:ea typeface="Cambria Math" pitchFamily="18" charset="0"/>
              </a:rPr>
              <a:t>ВЛИЯЮЩИЕ НА ВЫБОР УСЛУГ</a:t>
            </a:r>
            <a:endParaRPr lang="ru-RU" sz="3500" b="1" dirty="0">
              <a:latin typeface="Cambria Math" pitchFamily="18" charset="0"/>
              <a:ea typeface="Cambria Math" pitchFamily="18" charset="0"/>
            </a:endParaRPr>
          </a:p>
        </p:txBody>
      </p:sp>
      <p:pic>
        <p:nvPicPr>
          <p:cNvPr id="12" name="Рисунок 11" descr="8624_centr_semeinoi_medicini_lode.jpg"/>
          <p:cNvPicPr>
            <a:picLocks noChangeAspect="1"/>
          </p:cNvPicPr>
          <p:nvPr/>
        </p:nvPicPr>
        <p:blipFill>
          <a:blip r:embed="rId4" cstate="print"/>
          <a:srcRect l="25430" t="4369" r="28265" b="4602"/>
          <a:stretch>
            <a:fillRect/>
          </a:stretch>
        </p:blipFill>
        <p:spPr>
          <a:xfrm>
            <a:off x="4067944" y="5805264"/>
            <a:ext cx="918102" cy="864096"/>
          </a:xfrm>
          <a:prstGeom prst="rect">
            <a:avLst/>
          </a:prstGeom>
        </p:spPr>
      </p:pic>
      <p:graphicFrame>
        <p:nvGraphicFramePr>
          <p:cNvPr id="11" name="Содержимое 10"/>
          <p:cNvGraphicFramePr>
            <a:graphicFrameLocks noGrp="1"/>
          </p:cNvGraphicFramePr>
          <p:nvPr>
            <p:ph sz="quarter" idx="1"/>
          </p:nvPr>
        </p:nvGraphicFramePr>
        <p:xfrm>
          <a:off x="323850" y="1773238"/>
          <a:ext cx="8496300" cy="3816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75410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548680"/>
            <a:ext cx="8928992" cy="10081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5911214"/>
            <a:ext cx="720080" cy="720080"/>
          </a:xfrm>
          <a:prstGeom prst="rect">
            <a:avLst/>
          </a:prstGeom>
        </p:spPr>
      </p:pic>
      <p:pic>
        <p:nvPicPr>
          <p:cNvPr id="7" name="Рисунок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909036"/>
            <a:ext cx="753763" cy="75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107504" y="1556792"/>
            <a:ext cx="8928992" cy="1440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07504" y="476672"/>
            <a:ext cx="8928992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0" y="692696"/>
            <a:ext cx="9144000" cy="72008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3600" b="1" dirty="0" smtClean="0">
                <a:latin typeface="Cambria Math" pitchFamily="18" charset="0"/>
                <a:ea typeface="Cambria Math" pitchFamily="18" charset="0"/>
              </a:rPr>
              <a:t>ИСТОЧНИКИ ИНФОРМАЦИИ О ЦЕНТРЕ</a:t>
            </a:r>
            <a:endParaRPr lang="ru-RU" sz="3600" dirty="0"/>
          </a:p>
        </p:txBody>
      </p:sp>
      <p:pic>
        <p:nvPicPr>
          <p:cNvPr id="12" name="Рисунок 11" descr="8624_centr_semeinoi_medicini_lode.jpg"/>
          <p:cNvPicPr>
            <a:picLocks noChangeAspect="1"/>
          </p:cNvPicPr>
          <p:nvPr/>
        </p:nvPicPr>
        <p:blipFill>
          <a:blip r:embed="rId4" cstate="print"/>
          <a:srcRect l="25430" t="4369" r="28265" b="4602"/>
          <a:stretch>
            <a:fillRect/>
          </a:stretch>
        </p:blipFill>
        <p:spPr>
          <a:xfrm>
            <a:off x="4067944" y="5805264"/>
            <a:ext cx="918102" cy="864096"/>
          </a:xfrm>
          <a:prstGeom prst="rect">
            <a:avLst/>
          </a:prstGeom>
        </p:spPr>
      </p:pic>
      <p:graphicFrame>
        <p:nvGraphicFramePr>
          <p:cNvPr id="14" name="Содержимое 13"/>
          <p:cNvGraphicFramePr>
            <a:graphicFrameLocks noGrp="1"/>
          </p:cNvGraphicFramePr>
          <p:nvPr>
            <p:ph sz="quarter" idx="1"/>
          </p:nvPr>
        </p:nvGraphicFramePr>
        <p:xfrm>
          <a:off x="899592" y="1844824"/>
          <a:ext cx="7772400" cy="4246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75410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548680"/>
            <a:ext cx="8928992" cy="10081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5911214"/>
            <a:ext cx="720080" cy="720080"/>
          </a:xfrm>
          <a:prstGeom prst="rect">
            <a:avLst/>
          </a:prstGeom>
        </p:spPr>
      </p:pic>
      <p:pic>
        <p:nvPicPr>
          <p:cNvPr id="7" name="Рисунок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909036"/>
            <a:ext cx="753763" cy="75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107504" y="1556792"/>
            <a:ext cx="8928992" cy="1440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07504" y="476672"/>
            <a:ext cx="8928992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0" y="692696"/>
            <a:ext cx="8820472" cy="72008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3600" b="1" dirty="0" smtClean="0">
                <a:latin typeface="Cambria Math" pitchFamily="18" charset="0"/>
                <a:ea typeface="Cambria Math" pitchFamily="18" charset="0"/>
              </a:rPr>
              <a:t>ХАРАКТЕРИСТИКИ МЕДЦЕНТРА «ЛОДЭ»</a:t>
            </a:r>
            <a:endParaRPr lang="ru-RU" sz="3600" dirty="0"/>
          </a:p>
        </p:txBody>
      </p:sp>
      <p:pic>
        <p:nvPicPr>
          <p:cNvPr id="12" name="Рисунок 11" descr="8624_centr_semeinoi_medicini_lode.jpg"/>
          <p:cNvPicPr>
            <a:picLocks noChangeAspect="1"/>
          </p:cNvPicPr>
          <p:nvPr/>
        </p:nvPicPr>
        <p:blipFill>
          <a:blip r:embed="rId4" cstate="print"/>
          <a:srcRect l="25430" t="4369" r="28265" b="4602"/>
          <a:stretch>
            <a:fillRect/>
          </a:stretch>
        </p:blipFill>
        <p:spPr>
          <a:xfrm>
            <a:off x="4067944" y="5805264"/>
            <a:ext cx="918102" cy="864096"/>
          </a:xfrm>
          <a:prstGeom prst="rect">
            <a:avLst/>
          </a:prstGeom>
        </p:spPr>
      </p:pic>
      <p:sp>
        <p:nvSpPr>
          <p:cNvPr id="13" name="Содержимое 1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11" name="Диаграмма 10"/>
          <p:cNvGraphicFramePr/>
          <p:nvPr/>
        </p:nvGraphicFramePr>
        <p:xfrm>
          <a:off x="0" y="1988840"/>
          <a:ext cx="9144000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75410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548680"/>
            <a:ext cx="8928992" cy="10081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5911214"/>
            <a:ext cx="720080" cy="720080"/>
          </a:xfrm>
          <a:prstGeom prst="rect">
            <a:avLst/>
          </a:prstGeom>
        </p:spPr>
      </p:pic>
      <p:pic>
        <p:nvPicPr>
          <p:cNvPr id="7" name="Рисунок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909036"/>
            <a:ext cx="753763" cy="75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107504" y="1556792"/>
            <a:ext cx="8928992" cy="1440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07504" y="476672"/>
            <a:ext cx="8928992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395536" y="692696"/>
            <a:ext cx="8424936" cy="72008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3600" b="1" dirty="0" smtClean="0">
                <a:latin typeface="Cambria Math" pitchFamily="18" charset="0"/>
                <a:ea typeface="Cambria Math" pitchFamily="18" charset="0"/>
              </a:rPr>
              <a:t>ОЦЕНКА РАБОТЫ МЕДЦЕНТРА «ЛОДЭ»</a:t>
            </a:r>
            <a:endParaRPr lang="ru-RU" sz="3600" dirty="0"/>
          </a:p>
        </p:txBody>
      </p:sp>
      <p:pic>
        <p:nvPicPr>
          <p:cNvPr id="12" name="Рисунок 11" descr="8624_centr_semeinoi_medicini_lode.jpg"/>
          <p:cNvPicPr>
            <a:picLocks noChangeAspect="1"/>
          </p:cNvPicPr>
          <p:nvPr/>
        </p:nvPicPr>
        <p:blipFill>
          <a:blip r:embed="rId4" cstate="print"/>
          <a:srcRect l="25430" t="4369" r="28265" b="4602"/>
          <a:stretch>
            <a:fillRect/>
          </a:stretch>
        </p:blipFill>
        <p:spPr>
          <a:xfrm>
            <a:off x="4067944" y="5805264"/>
            <a:ext cx="918102" cy="864096"/>
          </a:xfrm>
          <a:prstGeom prst="rect">
            <a:avLst/>
          </a:prstGeom>
        </p:spPr>
      </p:pic>
      <p:sp>
        <p:nvSpPr>
          <p:cNvPr id="13" name="Содержимое 1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11" name="Диаграмма 10"/>
          <p:cNvGraphicFramePr/>
          <p:nvPr/>
        </p:nvGraphicFramePr>
        <p:xfrm>
          <a:off x="395536" y="1916832"/>
          <a:ext cx="3643338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4" name="Диаграмма 13"/>
          <p:cNvGraphicFramePr/>
          <p:nvPr/>
        </p:nvGraphicFramePr>
        <p:xfrm>
          <a:off x="4139952" y="1916832"/>
          <a:ext cx="4782926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xmlns="" val="375410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91264" cy="4176464"/>
          </a:xfrm>
        </p:spPr>
        <p:txBody>
          <a:bodyPr>
            <a:noAutofit/>
          </a:bodyPr>
          <a:lstStyle/>
          <a:p>
            <a:pPr algn="ctr"/>
            <a:r>
              <a:rPr lang="ru-RU" sz="5500" b="1" dirty="0" smtClean="0">
                <a:solidFill>
                  <a:schemeClr val="accent1">
                    <a:lumMod val="50000"/>
                  </a:schemeClr>
                </a:solidFill>
                <a:ea typeface="Cambria Math" pitchFamily="18" charset="0"/>
                <a:cs typeface="Times New Roman" pitchFamily="18" charset="0"/>
              </a:rPr>
              <a:t>ПОЛЕВОЕ ИССЛЕДОВАНИЕ НА ЗНАНИЕ БРЕНДА </a:t>
            </a:r>
            <a:r>
              <a:rPr lang="ru-RU" sz="7200" b="1" dirty="0" smtClean="0">
                <a:solidFill>
                  <a:schemeClr val="accent1">
                    <a:lumMod val="50000"/>
                  </a:schemeClr>
                </a:solidFill>
                <a:ea typeface="Cambria Math" pitchFamily="18" charset="0"/>
                <a:cs typeface="Times New Roman" pitchFamily="18" charset="0"/>
              </a:rPr>
              <a:t>«ЛОДЭ»</a:t>
            </a:r>
            <a:r>
              <a:rPr lang="ru-RU" sz="5500" b="1" dirty="0" smtClean="0">
                <a:solidFill>
                  <a:schemeClr val="accent1">
                    <a:lumMod val="50000"/>
                  </a:schemeClr>
                </a:solidFill>
                <a:ea typeface="Cambria Math" pitchFamily="18" charset="0"/>
                <a:cs typeface="Times New Roman" pitchFamily="18" charset="0"/>
              </a:rPr>
              <a:t/>
            </a:r>
            <a:br>
              <a:rPr lang="ru-RU" sz="5500" b="1" dirty="0" smtClean="0">
                <a:solidFill>
                  <a:schemeClr val="accent1">
                    <a:lumMod val="50000"/>
                  </a:schemeClr>
                </a:solidFill>
                <a:ea typeface="Cambria Math" pitchFamily="18" charset="0"/>
                <a:cs typeface="Times New Roman" pitchFamily="18" charset="0"/>
              </a:rPr>
            </a:br>
            <a:r>
              <a:rPr lang="ru-RU" sz="5500" b="1" dirty="0" smtClean="0">
                <a:solidFill>
                  <a:schemeClr val="accent1">
                    <a:lumMod val="50000"/>
                  </a:schemeClr>
                </a:solidFill>
                <a:ea typeface="Cambria Math" pitchFamily="18" charset="0"/>
                <a:cs typeface="Times New Roman" pitchFamily="18" charset="0"/>
              </a:rPr>
              <a:t>(ИЮЛЬ 2014г.)</a:t>
            </a:r>
            <a:endParaRPr lang="ru-RU" sz="55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539553" y="4509119"/>
            <a:ext cx="8604448" cy="1151905"/>
          </a:xfrm>
        </p:spPr>
        <p:txBody>
          <a:bodyPr/>
          <a:lstStyle/>
          <a:p>
            <a:pPr marL="0" indent="0">
              <a:buNone/>
            </a:pPr>
            <a:endParaRPr lang="ru-RU" dirty="0">
              <a:latin typeface="+mj-lt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5911214"/>
            <a:ext cx="720080" cy="720080"/>
          </a:xfrm>
          <a:prstGeom prst="rect">
            <a:avLst/>
          </a:prstGeom>
        </p:spPr>
      </p:pic>
      <p:pic>
        <p:nvPicPr>
          <p:cNvPr id="7" name="Рисунок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909036"/>
            <a:ext cx="753763" cy="75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Объект 2"/>
          <p:cNvSpPr txBox="1">
            <a:spLocks/>
          </p:cNvSpPr>
          <p:nvPr/>
        </p:nvSpPr>
        <p:spPr>
          <a:xfrm>
            <a:off x="539552" y="548680"/>
            <a:ext cx="8173955" cy="8640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40280" lvl="8" indent="0">
              <a:buNone/>
            </a:pPr>
            <a:r>
              <a:rPr lang="ru-RU" sz="3600" dirty="0" smtClean="0">
                <a:solidFill>
                  <a:schemeClr val="bg1"/>
                </a:solidFill>
                <a:latin typeface="+mj-lt"/>
              </a:rPr>
              <a:t>Заголовок слайда</a:t>
            </a:r>
            <a:endParaRPr lang="ru-RU" sz="36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1" name="Рисунок 10" descr="8624_centr_semeinoi_medicini_lode.jpg"/>
          <p:cNvPicPr>
            <a:picLocks noChangeAspect="1"/>
          </p:cNvPicPr>
          <p:nvPr/>
        </p:nvPicPr>
        <p:blipFill>
          <a:blip r:embed="rId4" cstate="print"/>
          <a:srcRect l="25430" t="4369" r="28265" b="4602"/>
          <a:stretch>
            <a:fillRect/>
          </a:stretch>
        </p:blipFill>
        <p:spPr>
          <a:xfrm>
            <a:off x="3851920" y="5373216"/>
            <a:ext cx="1300645" cy="1224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5410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548680"/>
            <a:ext cx="8928992" cy="10081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5911214"/>
            <a:ext cx="720080" cy="720080"/>
          </a:xfrm>
          <a:prstGeom prst="rect">
            <a:avLst/>
          </a:prstGeom>
        </p:spPr>
      </p:pic>
      <p:pic>
        <p:nvPicPr>
          <p:cNvPr id="7" name="Рисунок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909036"/>
            <a:ext cx="753763" cy="75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107504" y="1556792"/>
            <a:ext cx="8928992" cy="1440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07504" y="476672"/>
            <a:ext cx="8928992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395536" y="476672"/>
            <a:ext cx="8496944" cy="936104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3600" b="1" dirty="0" smtClean="0">
                <a:latin typeface="Cambria Math" pitchFamily="18" charset="0"/>
                <a:ea typeface="Cambria Math" pitchFamily="18" charset="0"/>
              </a:rPr>
              <a:t>ОЦЕНКА РАБОТЫ МЕДЦЕНТРА «ЛОДЭ»</a:t>
            </a:r>
            <a:br>
              <a:rPr lang="ru-RU" sz="3600" b="1" dirty="0" smtClean="0">
                <a:latin typeface="Cambria Math" pitchFamily="18" charset="0"/>
                <a:ea typeface="Cambria Math" pitchFamily="18" charset="0"/>
              </a:rPr>
            </a:br>
            <a:r>
              <a:rPr lang="ru-RU" sz="2400" b="1" dirty="0" smtClean="0">
                <a:latin typeface="Cambria Math" pitchFamily="18" charset="0"/>
                <a:ea typeface="Cambria Math" pitchFamily="18" charset="0"/>
              </a:rPr>
              <a:t>в баллах от 1 до 5</a:t>
            </a:r>
            <a:endParaRPr lang="ru-RU" sz="3600" dirty="0"/>
          </a:p>
        </p:txBody>
      </p:sp>
      <p:pic>
        <p:nvPicPr>
          <p:cNvPr id="12" name="Рисунок 11" descr="8624_centr_semeinoi_medicini_lode.jpg"/>
          <p:cNvPicPr>
            <a:picLocks noChangeAspect="1"/>
          </p:cNvPicPr>
          <p:nvPr/>
        </p:nvPicPr>
        <p:blipFill>
          <a:blip r:embed="rId4" cstate="print"/>
          <a:srcRect l="25430" t="4369" r="28265" b="4602"/>
          <a:stretch>
            <a:fillRect/>
          </a:stretch>
        </p:blipFill>
        <p:spPr>
          <a:xfrm>
            <a:off x="4067944" y="5805264"/>
            <a:ext cx="918102" cy="864096"/>
          </a:xfrm>
          <a:prstGeom prst="rect">
            <a:avLst/>
          </a:prstGeom>
        </p:spPr>
      </p:pic>
      <p:sp>
        <p:nvSpPr>
          <p:cNvPr id="13" name="Содержимое 12"/>
          <p:cNvSpPr>
            <a:spLocks noGrp="1"/>
          </p:cNvSpPr>
          <p:nvPr>
            <p:ph sz="quarter" idx="1"/>
          </p:nvPr>
        </p:nvSpPr>
        <p:spPr>
          <a:xfrm>
            <a:off x="914400" y="2996952"/>
            <a:ext cx="7772400" cy="3022848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11" name="Содержимое 7"/>
          <p:cNvGraphicFramePr>
            <a:graphicFrameLocks/>
          </p:cNvGraphicFramePr>
          <p:nvPr/>
        </p:nvGraphicFramePr>
        <p:xfrm>
          <a:off x="467544" y="1628800"/>
          <a:ext cx="8280920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75410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e-BY" sz="2900" b="1" dirty="0" smtClean="0">
                <a:latin typeface="Cambria Math" pitchFamily="18" charset="0"/>
                <a:ea typeface="Cambria Math" pitchFamily="18" charset="0"/>
              </a:rPr>
              <a:t>ПЕРСП</a:t>
            </a:r>
            <a:r>
              <a:rPr lang="ru-RU" sz="2900" b="1" dirty="0" smtClean="0">
                <a:latin typeface="Cambria Math" pitchFamily="18" charset="0"/>
                <a:ea typeface="Cambria Math" pitchFamily="18" charset="0"/>
              </a:rPr>
              <a:t>ЕКТИВЫ ОБРАЩЕНИЯ В МЕДЦЕНТР «ЛОДЭ»</a:t>
            </a:r>
            <a:endParaRPr lang="ru-RU" sz="2900" b="1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85786" y="4929198"/>
            <a:ext cx="7572428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smtClean="0"/>
              <a:t>     </a:t>
            </a:r>
            <a:r>
              <a:rPr lang="ru-RU" sz="1400" dirty="0" smtClean="0">
                <a:latin typeface="Cambria Math" pitchFamily="18" charset="0"/>
                <a:ea typeface="Cambria Math" pitchFamily="18" charset="0"/>
              </a:rPr>
              <a:t>На вопрос «Планируете ли Вы в ближайшее время обращаться в </a:t>
            </a:r>
            <a:r>
              <a:rPr lang="ru-RU" sz="1400" dirty="0" err="1" smtClean="0">
                <a:latin typeface="Cambria Math" pitchFamily="18" charset="0"/>
                <a:ea typeface="Cambria Math" pitchFamily="18" charset="0"/>
              </a:rPr>
              <a:t>медцентр</a:t>
            </a:r>
            <a:r>
              <a:rPr lang="ru-RU" sz="1400" dirty="0" smtClean="0">
                <a:latin typeface="Cambria Math" pitchFamily="18" charset="0"/>
                <a:ea typeface="Cambria Math" pitchFamily="18" charset="0"/>
              </a:rPr>
              <a:t> «ЛОДЭ», респонденты давали следующие ответы: </a:t>
            </a:r>
          </a:p>
          <a:p>
            <a:pPr algn="just"/>
            <a:r>
              <a:rPr lang="ru-RU" sz="1400" b="1" dirty="0" smtClean="0">
                <a:latin typeface="Cambria Math" pitchFamily="18" charset="0"/>
                <a:ea typeface="Cambria Math" pitchFamily="18" charset="0"/>
              </a:rPr>
              <a:t>да</a:t>
            </a:r>
            <a:r>
              <a:rPr lang="ru-RU" sz="1400" dirty="0" smtClean="0">
                <a:latin typeface="Cambria Math" pitchFamily="18" charset="0"/>
                <a:ea typeface="Cambria Math" pitchFamily="18" charset="0"/>
              </a:rPr>
              <a:t> - более половины опрошенных </a:t>
            </a:r>
            <a:r>
              <a:rPr lang="ru-RU" sz="1400" b="1" dirty="0" smtClean="0">
                <a:latin typeface="Cambria Math" pitchFamily="18" charset="0"/>
                <a:ea typeface="Cambria Math" pitchFamily="18" charset="0"/>
              </a:rPr>
              <a:t>(55,1%)</a:t>
            </a:r>
            <a:r>
              <a:rPr lang="ru-RU" sz="1400" dirty="0" smtClean="0">
                <a:latin typeface="Cambria Math" pitchFamily="18" charset="0"/>
                <a:ea typeface="Cambria Math" pitchFamily="18" charset="0"/>
              </a:rPr>
              <a:t>; </a:t>
            </a:r>
            <a:r>
              <a:rPr lang="ru-RU" sz="1400" b="1" dirty="0" smtClean="0">
                <a:latin typeface="Cambria Math" pitchFamily="18" charset="0"/>
                <a:ea typeface="Cambria Math" pitchFamily="18" charset="0"/>
              </a:rPr>
              <a:t>возможно</a:t>
            </a:r>
            <a:r>
              <a:rPr lang="ru-RU" sz="1400" dirty="0" smtClean="0">
                <a:latin typeface="Cambria Math" pitchFamily="18" charset="0"/>
                <a:ea typeface="Cambria Math" pitchFamily="18" charset="0"/>
              </a:rPr>
              <a:t> - 18,8%; </a:t>
            </a:r>
            <a:r>
              <a:rPr lang="ru-RU" sz="1400" b="1" dirty="0" smtClean="0">
                <a:latin typeface="Cambria Math" pitchFamily="18" charset="0"/>
                <a:ea typeface="Cambria Math" pitchFamily="18" charset="0"/>
              </a:rPr>
              <a:t>нет</a:t>
            </a:r>
            <a:r>
              <a:rPr lang="ru-RU" sz="1400" dirty="0" smtClean="0">
                <a:latin typeface="Cambria Math" pitchFamily="18" charset="0"/>
                <a:ea typeface="Cambria Math" pitchFamily="18" charset="0"/>
              </a:rPr>
              <a:t> - 16,6%; </a:t>
            </a:r>
            <a:r>
              <a:rPr lang="ru-RU" sz="1400" b="1" dirty="0" smtClean="0">
                <a:latin typeface="Cambria Math" pitchFamily="18" charset="0"/>
                <a:ea typeface="Cambria Math" pitchFamily="18" charset="0"/>
              </a:rPr>
              <a:t>по обстоятельствам</a:t>
            </a:r>
            <a:r>
              <a:rPr lang="ru-RU" sz="1400" dirty="0" smtClean="0">
                <a:latin typeface="Cambria Math" pitchFamily="18" charset="0"/>
                <a:ea typeface="Cambria Math" pitchFamily="18" charset="0"/>
              </a:rPr>
              <a:t> - 6%; </a:t>
            </a:r>
            <a:r>
              <a:rPr lang="ru-RU" sz="1400" b="1" dirty="0" smtClean="0">
                <a:latin typeface="Cambria Math" pitchFamily="18" charset="0"/>
                <a:ea typeface="Cambria Math" pitchFamily="18" charset="0"/>
              </a:rPr>
              <a:t>не знаю</a:t>
            </a:r>
            <a:r>
              <a:rPr lang="ru-RU" sz="1400" dirty="0" smtClean="0">
                <a:latin typeface="Cambria Math" pitchFamily="18" charset="0"/>
                <a:ea typeface="Cambria Math" pitchFamily="18" charset="0"/>
              </a:rPr>
              <a:t> - 3,5%. </a:t>
            </a:r>
          </a:p>
          <a:p>
            <a:pPr algn="just"/>
            <a:r>
              <a:rPr lang="ru-RU" sz="1600" b="1" u="sng" dirty="0" smtClean="0">
                <a:latin typeface="Cambria Math" pitchFamily="18" charset="0"/>
                <a:ea typeface="Cambria Math" pitchFamily="18" charset="0"/>
              </a:rPr>
              <a:t>Вывод</a:t>
            </a:r>
            <a:r>
              <a:rPr lang="ru-RU" sz="1600" b="1" dirty="0" smtClean="0">
                <a:latin typeface="Cambria Math" pitchFamily="18" charset="0"/>
                <a:ea typeface="Cambria Math" pitchFamily="18" charset="0"/>
              </a:rPr>
              <a:t>: </a:t>
            </a:r>
          </a:p>
          <a:p>
            <a:pPr algn="just"/>
            <a:r>
              <a:rPr lang="ru-RU" sz="1600" b="1" dirty="0" smtClean="0">
                <a:latin typeface="Cambria Math" pitchFamily="18" charset="0"/>
                <a:ea typeface="Cambria Math" pitchFamily="18" charset="0"/>
              </a:rPr>
              <a:t>Практически в 2 раза выросло количество потенциальных клиентов: с 31% до 55%. То есть спрос на медицинские услуги будет в ближайшее время расти.</a:t>
            </a:r>
          </a:p>
          <a:p>
            <a:endParaRPr lang="ru-RU" dirty="0"/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4429124" y="857232"/>
          <a:ext cx="4500594" cy="39290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Диаграмма 6"/>
          <p:cNvGraphicFramePr/>
          <p:nvPr/>
        </p:nvGraphicFramePr>
        <p:xfrm>
          <a:off x="214282" y="714356"/>
          <a:ext cx="5072098" cy="4286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548680"/>
            <a:ext cx="8928992" cy="10081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5911214"/>
            <a:ext cx="720080" cy="720080"/>
          </a:xfrm>
          <a:prstGeom prst="rect">
            <a:avLst/>
          </a:prstGeom>
        </p:spPr>
      </p:pic>
      <p:pic>
        <p:nvPicPr>
          <p:cNvPr id="7" name="Рисунок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909036"/>
            <a:ext cx="753763" cy="75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107504" y="1556792"/>
            <a:ext cx="8928992" cy="1440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07504" y="476672"/>
            <a:ext cx="8928992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179512" y="692696"/>
            <a:ext cx="8712968" cy="72008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be-BY" sz="3600" b="1" dirty="0" smtClean="0">
                <a:latin typeface="Cambria Math" pitchFamily="18" charset="0"/>
                <a:ea typeface="Cambria Math" pitchFamily="18" charset="0"/>
              </a:rPr>
              <a:t>НА</a:t>
            </a:r>
            <a:r>
              <a:rPr lang="ru-RU" sz="3600" b="1" dirty="0" smtClean="0">
                <a:latin typeface="Cambria Math" pitchFamily="18" charset="0"/>
                <a:ea typeface="Cambria Math" pitchFamily="18" charset="0"/>
              </a:rPr>
              <a:t>ИБОЛЕЕ ВОСТРЕБОВАННЫЕ УСЛУГИ</a:t>
            </a:r>
            <a:endParaRPr lang="ru-RU" sz="3600" b="1" dirty="0">
              <a:latin typeface="Cambria Math" pitchFamily="18" charset="0"/>
              <a:ea typeface="Cambria Math" pitchFamily="18" charset="0"/>
            </a:endParaRPr>
          </a:p>
        </p:txBody>
      </p:sp>
      <p:pic>
        <p:nvPicPr>
          <p:cNvPr id="12" name="Рисунок 11" descr="8624_centr_semeinoi_medicini_lode.jpg"/>
          <p:cNvPicPr>
            <a:picLocks noChangeAspect="1"/>
          </p:cNvPicPr>
          <p:nvPr/>
        </p:nvPicPr>
        <p:blipFill>
          <a:blip r:embed="rId4" cstate="print"/>
          <a:srcRect l="25430" t="4369" r="28265" b="4602"/>
          <a:stretch>
            <a:fillRect/>
          </a:stretch>
        </p:blipFill>
        <p:spPr>
          <a:xfrm>
            <a:off x="4067944" y="5805264"/>
            <a:ext cx="918102" cy="864096"/>
          </a:xfrm>
          <a:prstGeom prst="rect">
            <a:avLst/>
          </a:prstGeom>
        </p:spPr>
      </p:pic>
      <p:sp>
        <p:nvSpPr>
          <p:cNvPr id="13" name="Содержимое 1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11" name="Диаграмма 10"/>
          <p:cNvGraphicFramePr/>
          <p:nvPr/>
        </p:nvGraphicFramePr>
        <p:xfrm>
          <a:off x="827584" y="2060848"/>
          <a:ext cx="7776864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75410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548680"/>
            <a:ext cx="8928992" cy="10081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5911214"/>
            <a:ext cx="720080" cy="720080"/>
          </a:xfrm>
          <a:prstGeom prst="rect">
            <a:avLst/>
          </a:prstGeom>
        </p:spPr>
      </p:pic>
      <p:pic>
        <p:nvPicPr>
          <p:cNvPr id="7" name="Рисунок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909036"/>
            <a:ext cx="753763" cy="75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107504" y="1556792"/>
            <a:ext cx="8928992" cy="1440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07504" y="476672"/>
            <a:ext cx="8928992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179512" y="692696"/>
            <a:ext cx="8712968" cy="72008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3600" b="1" dirty="0" smtClean="0">
                <a:latin typeface="Cambria Math" pitchFamily="18" charset="0"/>
                <a:ea typeface="Cambria Math" pitchFamily="18" charset="0"/>
              </a:rPr>
              <a:t>НАИБОЛЕЕ ВОСТРЕБОВАННЫЕ УСЛУГИ</a:t>
            </a:r>
            <a:endParaRPr lang="ru-RU" sz="3600" dirty="0"/>
          </a:p>
        </p:txBody>
      </p:sp>
      <p:pic>
        <p:nvPicPr>
          <p:cNvPr id="12" name="Рисунок 11" descr="8624_centr_semeinoi_medicini_lode.jpg"/>
          <p:cNvPicPr>
            <a:picLocks noChangeAspect="1"/>
          </p:cNvPicPr>
          <p:nvPr/>
        </p:nvPicPr>
        <p:blipFill>
          <a:blip r:embed="rId4" cstate="print"/>
          <a:srcRect l="25430" t="4369" r="28265" b="4602"/>
          <a:stretch>
            <a:fillRect/>
          </a:stretch>
        </p:blipFill>
        <p:spPr>
          <a:xfrm>
            <a:off x="4067944" y="5805264"/>
            <a:ext cx="918102" cy="864096"/>
          </a:xfrm>
          <a:prstGeom prst="rect">
            <a:avLst/>
          </a:prstGeom>
        </p:spPr>
      </p:pic>
      <p:graphicFrame>
        <p:nvGraphicFramePr>
          <p:cNvPr id="11" name="Содержимое 6"/>
          <p:cNvGraphicFramePr>
            <a:graphicFrameLocks noGrp="1"/>
          </p:cNvGraphicFramePr>
          <p:nvPr>
            <p:ph sz="quarter" idx="1"/>
          </p:nvPr>
        </p:nvGraphicFramePr>
        <p:xfrm>
          <a:off x="0" y="1916832"/>
          <a:ext cx="9144000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75410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548680"/>
            <a:ext cx="8928992" cy="10081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5911214"/>
            <a:ext cx="720080" cy="720080"/>
          </a:xfrm>
          <a:prstGeom prst="rect">
            <a:avLst/>
          </a:prstGeom>
        </p:spPr>
      </p:pic>
      <p:pic>
        <p:nvPicPr>
          <p:cNvPr id="7" name="Рисунок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909036"/>
            <a:ext cx="753763" cy="75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107504" y="1556792"/>
            <a:ext cx="8928992" cy="1440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07504" y="476672"/>
            <a:ext cx="8928992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323528" y="548680"/>
            <a:ext cx="8640960" cy="864096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None/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3000" b="1" dirty="0" smtClean="0">
                <a:latin typeface="Cambria Math" pitchFamily="18" charset="0"/>
                <a:ea typeface="Cambria Math" pitchFamily="18" charset="0"/>
              </a:rPr>
              <a:t>ПРЕДПОЧТЕНИЕ: ЧАСТНЫЕ  ИЛИ ГОСУДАРСТВЕННЫЕ</a:t>
            </a:r>
            <a:endParaRPr lang="ru-RU" sz="3000" dirty="0"/>
          </a:p>
        </p:txBody>
      </p:sp>
      <p:pic>
        <p:nvPicPr>
          <p:cNvPr id="12" name="Рисунок 11" descr="8624_centr_semeinoi_medicini_lode.jpg"/>
          <p:cNvPicPr>
            <a:picLocks noChangeAspect="1"/>
          </p:cNvPicPr>
          <p:nvPr/>
        </p:nvPicPr>
        <p:blipFill>
          <a:blip r:embed="rId4" cstate="print"/>
          <a:srcRect l="25430" t="4369" r="28265" b="4602"/>
          <a:stretch>
            <a:fillRect/>
          </a:stretch>
        </p:blipFill>
        <p:spPr>
          <a:xfrm>
            <a:off x="4067944" y="5805264"/>
            <a:ext cx="918102" cy="864096"/>
          </a:xfrm>
          <a:prstGeom prst="rect">
            <a:avLst/>
          </a:prstGeom>
        </p:spPr>
      </p:pic>
      <p:graphicFrame>
        <p:nvGraphicFramePr>
          <p:cNvPr id="11" name="Содержимое 10"/>
          <p:cNvGraphicFramePr>
            <a:graphicFrameLocks noGrp="1"/>
          </p:cNvGraphicFramePr>
          <p:nvPr>
            <p:ph sz="quarter" idx="1"/>
          </p:nvPr>
        </p:nvGraphicFramePr>
        <p:xfrm>
          <a:off x="251520" y="1772816"/>
          <a:ext cx="8640960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75410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548680"/>
            <a:ext cx="8928992" cy="10081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5911214"/>
            <a:ext cx="720080" cy="720080"/>
          </a:xfrm>
          <a:prstGeom prst="rect">
            <a:avLst/>
          </a:prstGeom>
        </p:spPr>
      </p:pic>
      <p:pic>
        <p:nvPicPr>
          <p:cNvPr id="7" name="Рисунок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909036"/>
            <a:ext cx="753763" cy="75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107504" y="1556792"/>
            <a:ext cx="8928992" cy="1440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07504" y="476672"/>
            <a:ext cx="8928992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395536" y="620688"/>
            <a:ext cx="8173955" cy="792088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None/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2800" b="1" dirty="0" smtClean="0">
                <a:latin typeface="Cambria Math" pitchFamily="18" charset="0"/>
                <a:ea typeface="Cambria Math" pitchFamily="18" charset="0"/>
              </a:rPr>
              <a:t>ПРИЧИНЫ НЕВОСТРЕБОВАННОСТИ УСЛУГ ЧАСТНЫХ МЕДИЦИНСКИХ ЦЕНТРОВ</a:t>
            </a:r>
            <a:endParaRPr lang="ru-RU" sz="2800" dirty="0"/>
          </a:p>
        </p:txBody>
      </p:sp>
      <p:pic>
        <p:nvPicPr>
          <p:cNvPr id="12" name="Рисунок 11" descr="8624_centr_semeinoi_medicini_lode.jpg"/>
          <p:cNvPicPr>
            <a:picLocks noChangeAspect="1"/>
          </p:cNvPicPr>
          <p:nvPr/>
        </p:nvPicPr>
        <p:blipFill>
          <a:blip r:embed="rId4" cstate="print"/>
          <a:srcRect l="25430" t="4369" r="28265" b="4602"/>
          <a:stretch>
            <a:fillRect/>
          </a:stretch>
        </p:blipFill>
        <p:spPr>
          <a:xfrm>
            <a:off x="4067944" y="5805264"/>
            <a:ext cx="918102" cy="864096"/>
          </a:xfrm>
          <a:prstGeom prst="rect">
            <a:avLst/>
          </a:prstGeom>
        </p:spPr>
      </p:pic>
      <p:sp>
        <p:nvSpPr>
          <p:cNvPr id="13" name="Содержимое 1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11" name="Диаграмма 10"/>
          <p:cNvGraphicFramePr/>
          <p:nvPr/>
        </p:nvGraphicFramePr>
        <p:xfrm>
          <a:off x="395536" y="2204864"/>
          <a:ext cx="4176464" cy="2664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4" name="Диаграмма 13"/>
          <p:cNvGraphicFramePr/>
          <p:nvPr/>
        </p:nvGraphicFramePr>
        <p:xfrm>
          <a:off x="4498820" y="2204864"/>
          <a:ext cx="4645180" cy="29528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xmlns="" val="375410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548680"/>
            <a:ext cx="8928992" cy="10081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5911214"/>
            <a:ext cx="720080" cy="720080"/>
          </a:xfrm>
          <a:prstGeom prst="rect">
            <a:avLst/>
          </a:prstGeom>
        </p:spPr>
      </p:pic>
      <p:pic>
        <p:nvPicPr>
          <p:cNvPr id="7" name="Рисунок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909036"/>
            <a:ext cx="753763" cy="75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107504" y="1556792"/>
            <a:ext cx="8928992" cy="1440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07504" y="476672"/>
            <a:ext cx="8928992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395536" y="692696"/>
            <a:ext cx="8173955" cy="72008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None/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be-BY" sz="3600" b="1" dirty="0" smtClean="0">
                <a:latin typeface="Cambria Math" pitchFamily="18" charset="0"/>
                <a:ea typeface="Cambria Math" pitchFamily="18" charset="0"/>
              </a:rPr>
              <a:t>ОТНОШЕНИЕ К ПЛАТНОЙ МЕДИЦИНЕ</a:t>
            </a:r>
            <a:endParaRPr lang="ru-RU" sz="3600" dirty="0"/>
          </a:p>
        </p:txBody>
      </p:sp>
      <p:pic>
        <p:nvPicPr>
          <p:cNvPr id="12" name="Рисунок 11" descr="8624_centr_semeinoi_medicini_lode.jpg"/>
          <p:cNvPicPr>
            <a:picLocks noChangeAspect="1"/>
          </p:cNvPicPr>
          <p:nvPr/>
        </p:nvPicPr>
        <p:blipFill>
          <a:blip r:embed="rId4" cstate="print"/>
          <a:srcRect l="25430" t="4369" r="28265" b="4602"/>
          <a:stretch>
            <a:fillRect/>
          </a:stretch>
        </p:blipFill>
        <p:spPr>
          <a:xfrm>
            <a:off x="4067944" y="5805264"/>
            <a:ext cx="918102" cy="864096"/>
          </a:xfrm>
          <a:prstGeom prst="rect">
            <a:avLst/>
          </a:prstGeom>
        </p:spPr>
      </p:pic>
      <p:sp>
        <p:nvSpPr>
          <p:cNvPr id="13" name="Содержимое 1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11" name="Диаграмма 10"/>
          <p:cNvGraphicFramePr/>
          <p:nvPr/>
        </p:nvGraphicFramePr>
        <p:xfrm>
          <a:off x="251520" y="1988840"/>
          <a:ext cx="8643998" cy="4143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75410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548680"/>
            <a:ext cx="8928992" cy="10081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5911214"/>
            <a:ext cx="720080" cy="720080"/>
          </a:xfrm>
          <a:prstGeom prst="rect">
            <a:avLst/>
          </a:prstGeom>
        </p:spPr>
      </p:pic>
      <p:pic>
        <p:nvPicPr>
          <p:cNvPr id="7" name="Рисунок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909036"/>
            <a:ext cx="753763" cy="75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107504" y="1556792"/>
            <a:ext cx="8928992" cy="1440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07504" y="476672"/>
            <a:ext cx="8928992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395536" y="692696"/>
            <a:ext cx="8173955" cy="72008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3600" dirty="0" smtClean="0"/>
              <a:t>ВЫВОДЫ</a:t>
            </a:r>
            <a:endParaRPr lang="ru-RU" sz="3600" dirty="0"/>
          </a:p>
        </p:txBody>
      </p:sp>
      <p:pic>
        <p:nvPicPr>
          <p:cNvPr id="12" name="Рисунок 11" descr="8624_centr_semeinoi_medicini_lode.jpg"/>
          <p:cNvPicPr>
            <a:picLocks noChangeAspect="1"/>
          </p:cNvPicPr>
          <p:nvPr/>
        </p:nvPicPr>
        <p:blipFill>
          <a:blip r:embed="rId4" cstate="print"/>
          <a:srcRect l="25430" t="4369" r="28265" b="4602"/>
          <a:stretch>
            <a:fillRect/>
          </a:stretch>
        </p:blipFill>
        <p:spPr>
          <a:xfrm>
            <a:off x="4067944" y="5805264"/>
            <a:ext cx="918102" cy="864096"/>
          </a:xfrm>
          <a:prstGeom prst="rect">
            <a:avLst/>
          </a:prstGeom>
        </p:spPr>
      </p:pic>
      <p:sp>
        <p:nvSpPr>
          <p:cNvPr id="13" name="Содержимое 12"/>
          <p:cNvSpPr>
            <a:spLocks noGrp="1"/>
          </p:cNvSpPr>
          <p:nvPr>
            <p:ph sz="quarter" idx="1"/>
          </p:nvPr>
        </p:nvSpPr>
        <p:spPr>
          <a:xfrm>
            <a:off x="395536" y="1844824"/>
            <a:ext cx="8424936" cy="4320480"/>
          </a:xfrm>
        </p:spPr>
        <p:txBody>
          <a:bodyPr>
            <a:normAutofit fontScale="92500" lnSpcReduction="1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ru-RU" sz="2400" b="1" dirty="0" smtClean="0">
                <a:latin typeface="Cambria Math" pitchFamily="18" charset="0"/>
                <a:ea typeface="Cambria Math" pitchFamily="18" charset="0"/>
              </a:rPr>
              <a:t>Показатели «ЛОДЭ» по знанию бренда значительно выросли за период с июля 2013 по июль 2014 года. При нулевой динамике «</a:t>
            </a:r>
            <a:r>
              <a:rPr lang="ru-RU" sz="2400" b="1" dirty="0" err="1" smtClean="0">
                <a:latin typeface="Cambria Math" pitchFamily="18" charset="0"/>
                <a:ea typeface="Cambria Math" pitchFamily="18" charset="0"/>
              </a:rPr>
              <a:t>Нордина</a:t>
            </a:r>
            <a:r>
              <a:rPr lang="ru-RU" sz="2400" b="1" dirty="0" smtClean="0">
                <a:latin typeface="Cambria Math" pitchFamily="18" charset="0"/>
                <a:ea typeface="Cambria Math" pitchFamily="18" charset="0"/>
              </a:rPr>
              <a:t>» и отрицательной «</a:t>
            </a:r>
            <a:r>
              <a:rPr lang="ru-RU" sz="2400" b="1" dirty="0" err="1" smtClean="0">
                <a:latin typeface="Cambria Math" pitchFamily="18" charset="0"/>
                <a:ea typeface="Cambria Math" pitchFamily="18" charset="0"/>
              </a:rPr>
              <a:t>Экомедсервиса</a:t>
            </a:r>
            <a:r>
              <a:rPr lang="ru-RU" sz="2400" b="1" dirty="0" smtClean="0">
                <a:latin typeface="Cambria Math" pitchFamily="18" charset="0"/>
                <a:ea typeface="Cambria Math" pitchFamily="18" charset="0"/>
              </a:rPr>
              <a:t>». Значит, мы выбрали правильное направление.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2400" b="1" dirty="0" smtClean="0">
                <a:latin typeface="Cambria Math" pitchFamily="18" charset="0"/>
                <a:ea typeface="Cambria Math" pitchFamily="18" charset="0"/>
              </a:rPr>
              <a:t>Отзывы </a:t>
            </a:r>
            <a:r>
              <a:rPr lang="ru-RU" sz="2400" b="1" dirty="0" smtClean="0">
                <a:latin typeface="Cambria Math" pitchFamily="18" charset="0"/>
                <a:ea typeface="Cambria Math" pitchFamily="18" charset="0"/>
              </a:rPr>
              <a:t>о «ЛОДЭ» в большинстве абсолютно положительные, что опять же свидетельствует о правильной </a:t>
            </a:r>
            <a:r>
              <a:rPr lang="ru-RU" sz="2400" b="1" dirty="0" err="1" smtClean="0">
                <a:latin typeface="Cambria Math" pitchFamily="18" charset="0"/>
                <a:ea typeface="Cambria Math" pitchFamily="18" charset="0"/>
              </a:rPr>
              <a:t>работе.Растёт</a:t>
            </a:r>
            <a:r>
              <a:rPr lang="ru-RU" sz="2400" b="1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ru-RU" sz="2400" b="1" dirty="0" smtClean="0">
                <a:latin typeface="Cambria Math" pitchFamily="18" charset="0"/>
                <a:ea typeface="Cambria Math" pitchFamily="18" charset="0"/>
              </a:rPr>
              <a:t>требование клиентов к комфорту. Надо работать в этом направлении.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2400" b="1" dirty="0" smtClean="0">
                <a:latin typeface="Cambria Math" pitchFamily="18" charset="0"/>
                <a:ea typeface="Cambria Math" pitchFamily="18" charset="0"/>
              </a:rPr>
              <a:t>Общество </a:t>
            </a:r>
            <a:r>
              <a:rPr lang="ru-RU" sz="2400" b="1" dirty="0" smtClean="0">
                <a:latin typeface="Cambria Math" pitchFamily="18" charset="0"/>
                <a:ea typeface="Cambria Math" pitchFamily="18" charset="0"/>
              </a:rPr>
              <a:t>положительно относится к частной медицине. Значит, можно расширяться. С увеличением материального достатка поток возрастёт.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2400" b="1" dirty="0" smtClean="0">
                <a:latin typeface="Cambria Math" pitchFamily="18" charset="0"/>
                <a:ea typeface="Cambria Math" pitchFamily="18" charset="0"/>
              </a:rPr>
              <a:t>Устойчивый </a:t>
            </a:r>
            <a:r>
              <a:rPr lang="ru-RU" sz="2400" b="1" dirty="0" smtClean="0">
                <a:latin typeface="Cambria Math" pitchFamily="18" charset="0"/>
                <a:ea typeface="Cambria Math" pitchFamily="18" charset="0"/>
              </a:rPr>
              <a:t>бренд – залог процветания!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75410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548680"/>
            <a:ext cx="8928992" cy="10081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5911214"/>
            <a:ext cx="720080" cy="720080"/>
          </a:xfrm>
          <a:prstGeom prst="rect">
            <a:avLst/>
          </a:prstGeom>
        </p:spPr>
      </p:pic>
      <p:pic>
        <p:nvPicPr>
          <p:cNvPr id="7" name="Рисунок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909036"/>
            <a:ext cx="753763" cy="75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107504" y="1556792"/>
            <a:ext cx="8928992" cy="1440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07504" y="476672"/>
            <a:ext cx="8928992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395536" y="692696"/>
            <a:ext cx="8173955" cy="72008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3600" dirty="0" smtClean="0"/>
              <a:t>Медицина с человеческим лицом*</a:t>
            </a:r>
            <a:endParaRPr lang="ru-RU" sz="3600" dirty="0"/>
          </a:p>
        </p:txBody>
      </p:sp>
      <p:pic>
        <p:nvPicPr>
          <p:cNvPr id="12" name="Рисунок 11" descr="8624_centr_semeinoi_medicini_lode.jpg"/>
          <p:cNvPicPr>
            <a:picLocks noChangeAspect="1"/>
          </p:cNvPicPr>
          <p:nvPr/>
        </p:nvPicPr>
        <p:blipFill>
          <a:blip r:embed="rId4" cstate="print"/>
          <a:srcRect l="25430" t="4369" r="28265" b="4602"/>
          <a:stretch>
            <a:fillRect/>
          </a:stretch>
        </p:blipFill>
        <p:spPr>
          <a:xfrm>
            <a:off x="4067944" y="5805264"/>
            <a:ext cx="918102" cy="864096"/>
          </a:xfrm>
          <a:prstGeom prst="rect">
            <a:avLst/>
          </a:prstGeom>
        </p:spPr>
      </p:pic>
      <p:sp>
        <p:nvSpPr>
          <p:cNvPr id="13" name="Содержимое 12"/>
          <p:cNvSpPr>
            <a:spLocks noGrp="1"/>
          </p:cNvSpPr>
          <p:nvPr>
            <p:ph sz="quarter" idx="1"/>
          </p:nvPr>
        </p:nvSpPr>
        <p:spPr>
          <a:xfrm>
            <a:off x="395536" y="1772816"/>
            <a:ext cx="8748464" cy="4246984"/>
          </a:xfrm>
        </p:spPr>
        <p:txBody>
          <a:bodyPr>
            <a:normAutofit fontScale="55000" lnSpcReduction="20000"/>
          </a:bodyPr>
          <a:lstStyle/>
          <a:p>
            <a:r>
              <a:rPr lang="ru-RU" sz="2800" dirty="0" smtClean="0"/>
              <a:t>По нашему мнению, большинство респондентов, отдав свои предпочтения бренду «ЛОДЭ», проголосовали (пусть и не осознанно) за медицину с человеческим лицом.</a:t>
            </a:r>
          </a:p>
          <a:p>
            <a:r>
              <a:rPr lang="ru-RU" sz="2800" dirty="0" smtClean="0"/>
              <a:t>*</a:t>
            </a:r>
            <a:r>
              <a:rPr lang="ru-RU" sz="2800" b="1" dirty="0" smtClean="0"/>
              <a:t>Что значит «Медицина с человеческим лицом»? </a:t>
            </a:r>
            <a:r>
              <a:rPr lang="ru-RU" sz="2800" dirty="0" smtClean="0"/>
              <a:t>Выражение  используется достаточно часто в выступлениях депутатов и законодателей России и Украины. Подразумевает под собой внимательное, заботливое отношение врача к пациенту. И является антонимом термина  «коммерциализация медицины», т.е. медицины только ради </a:t>
            </a:r>
            <a:r>
              <a:rPr lang="ru-RU" sz="2800" dirty="0" err="1" smtClean="0"/>
              <a:t>зарабатывания</a:t>
            </a:r>
            <a:r>
              <a:rPr lang="ru-RU" sz="2800" dirty="0" smtClean="0"/>
              <a:t> денег.</a:t>
            </a:r>
          </a:p>
          <a:p>
            <a:r>
              <a:rPr lang="ru-RU" sz="2800" b="1" dirty="0" smtClean="0"/>
              <a:t>Почему мы так считаем? </a:t>
            </a:r>
            <a:r>
              <a:rPr lang="ru-RU" sz="2800" dirty="0" smtClean="0"/>
              <a:t>Потому что отношение наших врачей (особенно тех, кто проработал много лет в центре) действительно располагает к дальнейшему посещению центра. Особенно, на фоне некоторых центров, где  пациента «раскручивают» на деньги по полной программе.</a:t>
            </a:r>
          </a:p>
          <a:p>
            <a:r>
              <a:rPr lang="ru-RU" sz="2800" b="1" dirty="0" smtClean="0"/>
              <a:t>Какие основные принципы  медицины с человеческим лицом? </a:t>
            </a:r>
          </a:p>
          <a:p>
            <a:r>
              <a:rPr lang="ru-RU" sz="2800" dirty="0" smtClean="0"/>
              <a:t>- не назначать лишних  (ненужных) анализов, обследований, консультаций;</a:t>
            </a:r>
          </a:p>
          <a:p>
            <a:r>
              <a:rPr lang="ru-RU" sz="2800" dirty="0" smtClean="0"/>
              <a:t>- разговаривать с пациентом, разъяснять ему нюансы диагноза и объяснять, почему врач назначает ту или иную процедуру, для чего она пациенту важна;</a:t>
            </a:r>
          </a:p>
          <a:p>
            <a:r>
              <a:rPr lang="ru-RU" sz="2800" dirty="0" smtClean="0"/>
              <a:t>- относиться по-человечески/помогать пациенту в сложных ситуациях. Например, не так давно у одной пациентки наши врачи обнаружили лейкоз. И, по собственным каналам, договорились, что ее возьмут на обследование в онкологический диспансер. То есть не оставили пациентку один на один с бедой, а сделали все, чтобы помочь. Пусть это формально и не входило в их обязанности.</a:t>
            </a:r>
          </a:p>
          <a:p>
            <a:r>
              <a:rPr lang="ru-RU" sz="2800" dirty="0" smtClean="0"/>
              <a:t>Вы можете здесь дописать собственный, важный для Вас, принцип _______________________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75410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0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e-BY" sz="3200" b="1" dirty="0" smtClean="0">
                <a:latin typeface="Cambria Math" pitchFamily="18" charset="0"/>
                <a:ea typeface="Cambria Math" pitchFamily="18" charset="0"/>
              </a:rPr>
              <a:t>СОДЕРЖАНИЕ</a:t>
            </a:r>
            <a:endParaRPr lang="ru-RU" sz="3200" b="1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1472" y="785794"/>
            <a:ext cx="792961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ru-RU" dirty="0" smtClean="0">
                <a:latin typeface="Cambria Math" pitchFamily="18" charset="0"/>
                <a:ea typeface="Cambria Math" pitchFamily="18" charset="0"/>
              </a:rPr>
              <a:t>Основные моменты исследования…..............................................................................3                                                             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>
                <a:latin typeface="Cambria Math" pitchFamily="18" charset="0"/>
                <a:ea typeface="Cambria Math" pitchFamily="18" charset="0"/>
              </a:rPr>
              <a:t>Образец анкеты………………………………………………………………………………………..6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>
                <a:latin typeface="Cambria Math" pitchFamily="18" charset="0"/>
                <a:ea typeface="Cambria Math" pitchFamily="18" charset="0"/>
              </a:rPr>
              <a:t>Биометрические параметры…………………………………………………………………....7</a:t>
            </a:r>
          </a:p>
          <a:p>
            <a:pPr lvl="1" algn="just">
              <a:buFont typeface="Arial" pitchFamily="34" charset="0"/>
              <a:buChar char="•"/>
            </a:pPr>
            <a:r>
              <a:rPr lang="ru-RU" dirty="0" smtClean="0">
                <a:latin typeface="Cambria Math" pitchFamily="18" charset="0"/>
                <a:ea typeface="Cambria Math" pitchFamily="18" charset="0"/>
              </a:rPr>
              <a:t>Результаты анкетирования</a:t>
            </a:r>
          </a:p>
          <a:p>
            <a:pPr marL="1257300" lvl="2" indent="-342900" algn="just"/>
            <a:r>
              <a:rPr lang="ru-RU" dirty="0" smtClean="0">
                <a:latin typeface="Cambria Math" pitchFamily="18" charset="0"/>
                <a:ea typeface="Cambria Math" pitchFamily="18" charset="0"/>
              </a:rPr>
              <a:t>1. Спонтанное знание бренда...........................................................................8</a:t>
            </a:r>
          </a:p>
          <a:p>
            <a:pPr marL="1257300" lvl="2" indent="-342900" algn="just"/>
            <a:r>
              <a:rPr lang="ru-RU" dirty="0" smtClean="0">
                <a:latin typeface="Cambria Math" pitchFamily="18" charset="0"/>
                <a:ea typeface="Cambria Math" pitchFamily="18" charset="0"/>
              </a:rPr>
              <a:t>2. Знание бренда с подсказкой.......................................................................11</a:t>
            </a:r>
          </a:p>
          <a:p>
            <a:pPr marL="1257300" lvl="2" indent="-342900" algn="just"/>
            <a:r>
              <a:rPr lang="ru-RU" dirty="0" smtClean="0">
                <a:latin typeface="Cambria Math" pitchFamily="18" charset="0"/>
                <a:ea typeface="Cambria Math" pitchFamily="18" charset="0"/>
              </a:rPr>
              <a:t>3. Факторы, влияющие на выбор услуг......................................................13</a:t>
            </a:r>
          </a:p>
          <a:p>
            <a:pPr marL="1257300" lvl="2" indent="-342900" algn="just"/>
            <a:r>
              <a:rPr lang="ru-RU" dirty="0" smtClean="0">
                <a:latin typeface="Cambria Math" pitchFamily="18" charset="0"/>
                <a:ea typeface="Cambria Math" pitchFamily="18" charset="0"/>
              </a:rPr>
              <a:t>4. Источник информации о центре…………………………………………….14</a:t>
            </a:r>
          </a:p>
          <a:p>
            <a:pPr marL="1257300" lvl="2" indent="-342900" algn="just"/>
            <a:r>
              <a:rPr lang="ru-RU" dirty="0" smtClean="0">
                <a:latin typeface="Cambria Math" pitchFamily="18" charset="0"/>
                <a:ea typeface="Cambria Math" pitchFamily="18" charset="0"/>
              </a:rPr>
              <a:t>5. Характеристики </a:t>
            </a:r>
            <a:r>
              <a:rPr lang="ru-RU" dirty="0" err="1" smtClean="0">
                <a:latin typeface="Cambria Math" pitchFamily="18" charset="0"/>
                <a:ea typeface="Cambria Math" pitchFamily="18" charset="0"/>
              </a:rPr>
              <a:t>медцентра</a:t>
            </a:r>
            <a:r>
              <a:rPr lang="ru-RU" dirty="0" smtClean="0">
                <a:latin typeface="Cambria Math" pitchFamily="18" charset="0"/>
                <a:ea typeface="Cambria Math" pitchFamily="18" charset="0"/>
              </a:rPr>
              <a:t> «ЛОДЭ»………………………………………15</a:t>
            </a:r>
          </a:p>
          <a:p>
            <a:pPr marL="1257300" lvl="2" indent="-342900" algn="just"/>
            <a:r>
              <a:rPr lang="ru-RU" dirty="0" smtClean="0">
                <a:latin typeface="Cambria Math" pitchFamily="18" charset="0"/>
                <a:ea typeface="Cambria Math" pitchFamily="18" charset="0"/>
              </a:rPr>
              <a:t>6.1. Оценка работы </a:t>
            </a:r>
            <a:r>
              <a:rPr lang="ru-RU" dirty="0" err="1" smtClean="0">
                <a:latin typeface="Cambria Math" pitchFamily="18" charset="0"/>
                <a:ea typeface="Cambria Math" pitchFamily="18" charset="0"/>
              </a:rPr>
              <a:t>медцентра</a:t>
            </a:r>
            <a:r>
              <a:rPr lang="ru-RU" dirty="0" smtClean="0">
                <a:latin typeface="Cambria Math" pitchFamily="18" charset="0"/>
                <a:ea typeface="Cambria Math" pitchFamily="18" charset="0"/>
              </a:rPr>
              <a:t> «ЛОДЭ» (впечатления)……………..16</a:t>
            </a:r>
          </a:p>
          <a:p>
            <a:pPr marL="1257300" lvl="2" indent="-342900" algn="just"/>
            <a:r>
              <a:rPr lang="ru-RU" dirty="0" smtClean="0">
                <a:latin typeface="Cambria Math" pitchFamily="18" charset="0"/>
                <a:ea typeface="Cambria Math" pitchFamily="18" charset="0"/>
              </a:rPr>
              <a:t>6.2. Оценка работы «ЛОДЭ» в баллах от 1 до 5…………………………..17</a:t>
            </a:r>
          </a:p>
          <a:p>
            <a:pPr marL="1257300" lvl="2" indent="-342900" algn="just"/>
            <a:r>
              <a:rPr lang="ru-RU" dirty="0" smtClean="0">
                <a:latin typeface="Cambria Math" pitchFamily="18" charset="0"/>
                <a:ea typeface="Cambria Math" pitchFamily="18" charset="0"/>
              </a:rPr>
              <a:t>7. Перспективы обращения в </a:t>
            </a:r>
            <a:r>
              <a:rPr lang="ru-RU" dirty="0" err="1" smtClean="0">
                <a:latin typeface="Cambria Math" pitchFamily="18" charset="0"/>
                <a:ea typeface="Cambria Math" pitchFamily="18" charset="0"/>
              </a:rPr>
              <a:t>медцентр</a:t>
            </a:r>
            <a:r>
              <a:rPr lang="ru-RU" dirty="0" smtClean="0">
                <a:latin typeface="Cambria Math" pitchFamily="18" charset="0"/>
                <a:ea typeface="Cambria Math" pitchFamily="18" charset="0"/>
              </a:rPr>
              <a:t> «ЛОДЭ»……………………….18 </a:t>
            </a:r>
          </a:p>
          <a:p>
            <a:pPr marL="1257300" lvl="2" indent="-342900" algn="just"/>
            <a:r>
              <a:rPr lang="ru-RU" dirty="0" smtClean="0">
                <a:latin typeface="Cambria Math" pitchFamily="18" charset="0"/>
                <a:ea typeface="Cambria Math" pitchFamily="18" charset="0"/>
              </a:rPr>
              <a:t>8. Наиболее востребованные услуги………………………………………….19</a:t>
            </a:r>
          </a:p>
          <a:p>
            <a:pPr marL="1257300" lvl="2" indent="-342900" algn="just"/>
            <a:r>
              <a:rPr lang="ru-RU" dirty="0" smtClean="0">
                <a:latin typeface="Cambria Math" pitchFamily="18" charset="0"/>
                <a:ea typeface="Cambria Math" pitchFamily="18" charset="0"/>
              </a:rPr>
              <a:t>9. Предпочтение: частные или государственные………………………21</a:t>
            </a:r>
          </a:p>
          <a:p>
            <a:pPr marL="1257300" lvl="2" indent="-342900" algn="just"/>
            <a:r>
              <a:rPr lang="ru-RU" dirty="0" smtClean="0">
                <a:latin typeface="Cambria Math" pitchFamily="18" charset="0"/>
                <a:ea typeface="Cambria Math" pitchFamily="18" charset="0"/>
              </a:rPr>
              <a:t>10. Причины </a:t>
            </a:r>
            <a:r>
              <a:rPr lang="ru-RU" dirty="0" err="1" smtClean="0">
                <a:latin typeface="Cambria Math" pitchFamily="18" charset="0"/>
                <a:ea typeface="Cambria Math" pitchFamily="18" charset="0"/>
              </a:rPr>
              <a:t>невостребованности</a:t>
            </a:r>
            <a:r>
              <a:rPr lang="ru-RU" dirty="0" smtClean="0">
                <a:latin typeface="Cambria Math" pitchFamily="18" charset="0"/>
                <a:ea typeface="Cambria Math" pitchFamily="18" charset="0"/>
              </a:rPr>
              <a:t> услуг …………………………………..22</a:t>
            </a:r>
          </a:p>
          <a:p>
            <a:pPr marL="1257300" lvl="2" indent="-342900" algn="just"/>
            <a:r>
              <a:rPr lang="ru-RU" dirty="0" smtClean="0">
                <a:latin typeface="Cambria Math" pitchFamily="18" charset="0"/>
                <a:ea typeface="Cambria Math" pitchFamily="18" charset="0"/>
              </a:rPr>
              <a:t>       частных </a:t>
            </a:r>
            <a:r>
              <a:rPr lang="ru-RU" dirty="0" err="1" smtClean="0">
                <a:latin typeface="Cambria Math" pitchFamily="18" charset="0"/>
                <a:ea typeface="Cambria Math" pitchFamily="18" charset="0"/>
              </a:rPr>
              <a:t>медцентров</a:t>
            </a:r>
            <a:endParaRPr lang="ru-RU" dirty="0" smtClean="0">
              <a:latin typeface="Cambria Math" pitchFamily="18" charset="0"/>
              <a:ea typeface="Cambria Math" pitchFamily="18" charset="0"/>
            </a:endParaRPr>
          </a:p>
          <a:p>
            <a:pPr marL="1257300" lvl="2" indent="-342900" algn="just"/>
            <a:r>
              <a:rPr lang="ru-RU" dirty="0" smtClean="0">
                <a:latin typeface="Cambria Math" pitchFamily="18" charset="0"/>
                <a:ea typeface="Cambria Math" pitchFamily="18" charset="0"/>
              </a:rPr>
              <a:t>11. Отношение к платной медицине………………………………………….23</a:t>
            </a:r>
          </a:p>
          <a:p>
            <a:pPr marL="0" lvl="1" algn="just">
              <a:buFont typeface="Arial" pitchFamily="34" charset="0"/>
              <a:buChar char="•"/>
            </a:pPr>
            <a:r>
              <a:rPr lang="ru-RU" dirty="0" smtClean="0">
                <a:latin typeface="Cambria Math" pitchFamily="18" charset="0"/>
                <a:ea typeface="Cambria Math" pitchFamily="18" charset="0"/>
              </a:rPr>
              <a:t>Выводы……………………………………………………………………………………………………24</a:t>
            </a:r>
          </a:p>
          <a:p>
            <a:pPr marL="1257300" lvl="2" indent="-342900" algn="just"/>
            <a:endParaRPr lang="ru-RU" dirty="0" smtClean="0">
              <a:latin typeface="Cambria Math" pitchFamily="18" charset="0"/>
              <a:ea typeface="Cambria Math" pitchFamily="18" charset="0"/>
            </a:endParaRPr>
          </a:p>
          <a:p>
            <a:pPr marL="1257300" lvl="2" indent="-342900" algn="just"/>
            <a:endParaRPr lang="ru-RU" b="1" dirty="0" smtClean="0">
              <a:latin typeface="Cambria Math" pitchFamily="18" charset="0"/>
              <a:ea typeface="Cambria Math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5911214"/>
            <a:ext cx="720080" cy="720080"/>
          </a:xfrm>
          <a:prstGeom prst="rect">
            <a:avLst/>
          </a:prstGeom>
        </p:spPr>
      </p:pic>
      <p:pic>
        <p:nvPicPr>
          <p:cNvPr id="6" name="Рисунок 5" descr="8624_centr_semeinoi_medicini_lode.jpg"/>
          <p:cNvPicPr>
            <a:picLocks noChangeAspect="1"/>
          </p:cNvPicPr>
          <p:nvPr/>
        </p:nvPicPr>
        <p:blipFill>
          <a:blip r:embed="rId4" cstate="print"/>
          <a:srcRect l="25430" t="4369" r="28265" b="4602"/>
          <a:stretch>
            <a:fillRect/>
          </a:stretch>
        </p:blipFill>
        <p:spPr>
          <a:xfrm>
            <a:off x="4067944" y="5805264"/>
            <a:ext cx="918102" cy="864096"/>
          </a:xfrm>
          <a:prstGeom prst="rect">
            <a:avLst/>
          </a:prstGeom>
        </p:spPr>
      </p:pic>
      <p:pic>
        <p:nvPicPr>
          <p:cNvPr id="7" name="Рисунок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909036"/>
            <a:ext cx="753763" cy="75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539551" y="1844824"/>
            <a:ext cx="8352929" cy="3816424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ru-RU" sz="1700" b="1" dirty="0" smtClean="0">
                <a:latin typeface="Cambria Math" pitchFamily="18" charset="0"/>
                <a:ea typeface="Cambria Math" pitchFamily="18" charset="0"/>
              </a:rPr>
              <a:t>Период </a:t>
            </a:r>
            <a:r>
              <a:rPr lang="ru-RU" sz="1700" b="1" dirty="0" smtClean="0">
                <a:latin typeface="Cambria Math" pitchFamily="18" charset="0"/>
                <a:ea typeface="Cambria Math" pitchFamily="18" charset="0"/>
              </a:rPr>
              <a:t>проведения:  </a:t>
            </a:r>
            <a:r>
              <a:rPr lang="ru-RU" sz="1700" dirty="0" smtClean="0">
                <a:latin typeface="Cambria Math" pitchFamily="18" charset="0"/>
                <a:ea typeface="Cambria Math" pitchFamily="18" charset="0"/>
              </a:rPr>
              <a:t>июль 2014 г</a:t>
            </a:r>
            <a:r>
              <a:rPr lang="ru-RU" sz="1700" dirty="0" smtClean="0">
                <a:latin typeface="Cambria Math" pitchFamily="18" charset="0"/>
                <a:ea typeface="Cambria Math" pitchFamily="18" charset="0"/>
              </a:rPr>
              <a:t>.</a:t>
            </a:r>
            <a:endParaRPr lang="ru-RU" sz="1700" dirty="0" smtClean="0">
              <a:latin typeface="Cambria Math" pitchFamily="18" charset="0"/>
              <a:ea typeface="Cambria Math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u-RU" sz="1700" b="1" dirty="0" smtClean="0">
                <a:latin typeface="Cambria Math" pitchFamily="18" charset="0"/>
                <a:ea typeface="Cambria Math" pitchFamily="18" charset="0"/>
              </a:rPr>
              <a:t>Метод исследования:</a:t>
            </a:r>
            <a:r>
              <a:rPr lang="ru-RU" sz="1700" dirty="0" smtClean="0">
                <a:latin typeface="Cambria Math" pitchFamily="18" charset="0"/>
                <a:ea typeface="Cambria Math" pitchFamily="18" charset="0"/>
              </a:rPr>
              <a:t>  </a:t>
            </a:r>
            <a:r>
              <a:rPr lang="ru-RU" sz="1700" dirty="0" smtClean="0">
                <a:latin typeface="Cambria Math" pitchFamily="18" charset="0"/>
                <a:ea typeface="Cambria Math" pitchFamily="18" charset="0"/>
              </a:rPr>
              <a:t>опрос</a:t>
            </a:r>
            <a:endParaRPr lang="ru-RU" sz="1700" dirty="0" smtClean="0">
              <a:latin typeface="Cambria Math" pitchFamily="18" charset="0"/>
              <a:ea typeface="Cambria Math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u-RU" sz="1700" b="1" dirty="0" smtClean="0">
                <a:latin typeface="Cambria Math" pitchFamily="18" charset="0"/>
                <a:ea typeface="Cambria Math" pitchFamily="18" charset="0"/>
              </a:rPr>
              <a:t>Инструменты исследования:</a:t>
            </a:r>
            <a:r>
              <a:rPr lang="ru-RU" sz="1700" dirty="0" smtClean="0">
                <a:latin typeface="Cambria Math" pitchFamily="18" charset="0"/>
                <a:ea typeface="Cambria Math" pitchFamily="18" charset="0"/>
              </a:rPr>
              <a:t>  анкетирование</a:t>
            </a:r>
          </a:p>
          <a:p>
            <a:pPr algn="just"/>
            <a:r>
              <a:rPr lang="ru-RU" sz="1700" dirty="0" smtClean="0">
                <a:latin typeface="Cambria Math" pitchFamily="18" charset="0"/>
                <a:ea typeface="Cambria Math" pitchFamily="18" charset="0"/>
              </a:rPr>
              <a:t>Анкеты в формате А4 и в форме, удобной для респондентов и </a:t>
            </a:r>
            <a:r>
              <a:rPr lang="ru-RU" sz="1700" dirty="0" smtClean="0">
                <a:latin typeface="Cambria Math" pitchFamily="18" charset="0"/>
                <a:ea typeface="Cambria Math" pitchFamily="18" charset="0"/>
              </a:rPr>
              <a:t>интервьюеров</a:t>
            </a:r>
            <a:endParaRPr lang="ru-RU" sz="1700" dirty="0" smtClean="0">
              <a:latin typeface="Cambria Math" pitchFamily="18" charset="0"/>
              <a:ea typeface="Cambria Math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u-RU" sz="1700" b="1" dirty="0" smtClean="0">
                <a:latin typeface="Cambria Math" pitchFamily="18" charset="0"/>
                <a:ea typeface="Cambria Math" pitchFamily="18" charset="0"/>
              </a:rPr>
              <a:t>Форма опроса:</a:t>
            </a:r>
            <a:r>
              <a:rPr lang="ru-RU" sz="1700" dirty="0" smtClean="0">
                <a:latin typeface="Cambria Math" pitchFamily="18" charset="0"/>
                <a:ea typeface="Cambria Math" pitchFamily="18" charset="0"/>
              </a:rPr>
              <a:t>  устная, с последующей письменной фиксацией </a:t>
            </a:r>
            <a:r>
              <a:rPr lang="ru-RU" sz="1700" dirty="0" smtClean="0">
                <a:latin typeface="Cambria Math" pitchFamily="18" charset="0"/>
                <a:ea typeface="Cambria Math" pitchFamily="18" charset="0"/>
              </a:rPr>
              <a:t>ответов</a:t>
            </a:r>
            <a:endParaRPr lang="ru-RU" sz="1700" dirty="0" smtClean="0">
              <a:latin typeface="Cambria Math" pitchFamily="18" charset="0"/>
              <a:ea typeface="Cambria Math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u-RU" sz="1700" b="1" dirty="0" smtClean="0">
                <a:latin typeface="Cambria Math" pitchFamily="18" charset="0"/>
                <a:ea typeface="Cambria Math" pitchFamily="18" charset="0"/>
              </a:rPr>
              <a:t>Количество респондентов:</a:t>
            </a:r>
            <a:r>
              <a:rPr lang="ru-RU" sz="1700" dirty="0" smtClean="0">
                <a:latin typeface="Cambria Math" pitchFamily="18" charset="0"/>
                <a:ea typeface="Cambria Math" pitchFamily="18" charset="0"/>
              </a:rPr>
              <a:t> 1 000 человек (в возрасте от 16 до 75 лет</a:t>
            </a:r>
            <a:r>
              <a:rPr lang="ru-RU" sz="1700" dirty="0" smtClean="0">
                <a:latin typeface="Cambria Math" pitchFamily="18" charset="0"/>
                <a:ea typeface="Cambria Math" pitchFamily="18" charset="0"/>
              </a:rPr>
              <a:t>)</a:t>
            </a:r>
            <a:endParaRPr lang="ru-RU" sz="1700" dirty="0" smtClean="0">
              <a:latin typeface="Cambria Math" pitchFamily="18" charset="0"/>
              <a:ea typeface="Cambria Math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u-RU" sz="1700" b="1" dirty="0" smtClean="0">
                <a:latin typeface="Cambria Math" pitchFamily="18" charset="0"/>
                <a:ea typeface="Cambria Math" pitchFamily="18" charset="0"/>
              </a:rPr>
              <a:t>Место проведения: г. Минск</a:t>
            </a:r>
            <a:r>
              <a:rPr lang="ru-RU" sz="1700" dirty="0" smtClean="0">
                <a:latin typeface="Cambria Math" pitchFamily="18" charset="0"/>
                <a:ea typeface="Cambria Math" pitchFamily="18" charset="0"/>
              </a:rPr>
              <a:t> (район </a:t>
            </a:r>
            <a:r>
              <a:rPr lang="ru-RU" sz="1700" dirty="0" err="1" smtClean="0">
                <a:latin typeface="Cambria Math" pitchFamily="18" charset="0"/>
                <a:ea typeface="Cambria Math" pitchFamily="18" charset="0"/>
              </a:rPr>
              <a:t>ГУМа</a:t>
            </a:r>
            <a:r>
              <a:rPr lang="ru-RU" sz="1700" dirty="0" smtClean="0">
                <a:latin typeface="Cambria Math" pitchFamily="18" charset="0"/>
                <a:ea typeface="Cambria Math" pitchFamily="18" charset="0"/>
              </a:rPr>
              <a:t>, ТД «На Немиге», кинотеатра «Москва», ст. м. «Академия наук»,  «Дома мебели», универмага «Беларусь», ст.м. «Площадь Ленина», Комсомольского озера, парка Челюскинцев, парка Горького, </a:t>
            </a:r>
            <a:r>
              <a:rPr lang="ru-RU" sz="1700" dirty="0" err="1" smtClean="0">
                <a:latin typeface="Cambria Math" pitchFamily="18" charset="0"/>
                <a:ea typeface="Cambria Math" pitchFamily="18" charset="0"/>
              </a:rPr>
              <a:t>Купаловского</a:t>
            </a:r>
            <a:r>
              <a:rPr lang="ru-RU" sz="1700" dirty="0" smtClean="0">
                <a:latin typeface="Cambria Math" pitchFamily="18" charset="0"/>
                <a:ea typeface="Cambria Math" pitchFamily="18" charset="0"/>
              </a:rPr>
              <a:t> сквера</a:t>
            </a:r>
            <a:r>
              <a:rPr lang="ru-RU" sz="1700" dirty="0" smtClean="0">
                <a:latin typeface="Cambria Math" pitchFamily="18" charset="0"/>
                <a:ea typeface="Cambria Math" pitchFamily="18" charset="0"/>
              </a:rPr>
              <a:t>)</a:t>
            </a:r>
            <a:endParaRPr lang="ru-RU" sz="1700" dirty="0" smtClean="0">
              <a:latin typeface="Cambria Math" pitchFamily="18" charset="0"/>
              <a:ea typeface="Cambria Math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u-RU" sz="1700" b="1" dirty="0" smtClean="0">
                <a:latin typeface="Cambria Math" pitchFamily="18" charset="0"/>
                <a:ea typeface="Cambria Math" pitchFamily="18" charset="0"/>
              </a:rPr>
              <a:t>Факторы при выборе мест проведения опроса</a:t>
            </a:r>
            <a:r>
              <a:rPr lang="ru-RU" sz="1700" dirty="0" smtClean="0">
                <a:latin typeface="Cambria Math" pitchFamily="18" charset="0"/>
                <a:ea typeface="Cambria Math" pitchFamily="18" charset="0"/>
              </a:rPr>
              <a:t>: удалённость от «ЛОДЭ» и других крупных медицинских центров, оживлённость и наличие разных возрастных групп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548680"/>
            <a:ext cx="8928992" cy="10081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5911214"/>
            <a:ext cx="720080" cy="720080"/>
          </a:xfrm>
          <a:prstGeom prst="rect">
            <a:avLst/>
          </a:prstGeom>
        </p:spPr>
      </p:pic>
      <p:pic>
        <p:nvPicPr>
          <p:cNvPr id="7" name="Рисунок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909036"/>
            <a:ext cx="753763" cy="75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107504" y="1556792"/>
            <a:ext cx="8928992" cy="1440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07504" y="476672"/>
            <a:ext cx="8928992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395536" y="692696"/>
            <a:ext cx="8173955" cy="72008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be-BY" sz="3200" b="1" dirty="0" smtClean="0">
                <a:latin typeface="Cambria Math" pitchFamily="18" charset="0"/>
                <a:ea typeface="Cambria Math" pitchFamily="18" charset="0"/>
              </a:rPr>
              <a:t>ОСНОВНЫЕ МОМЕНТЫ ИССЛЕДОВАНИЯ</a:t>
            </a:r>
            <a:endParaRPr lang="ru-RU" sz="3200" b="1" dirty="0">
              <a:latin typeface="Cambria Math" pitchFamily="18" charset="0"/>
              <a:ea typeface="Cambria Math" pitchFamily="18" charset="0"/>
            </a:endParaRPr>
          </a:p>
        </p:txBody>
      </p:sp>
      <p:pic>
        <p:nvPicPr>
          <p:cNvPr id="12" name="Рисунок 11" descr="8624_centr_semeinoi_medicini_lode.jpg"/>
          <p:cNvPicPr>
            <a:picLocks noChangeAspect="1"/>
          </p:cNvPicPr>
          <p:nvPr/>
        </p:nvPicPr>
        <p:blipFill>
          <a:blip r:embed="rId4" cstate="print"/>
          <a:srcRect l="25430" t="4369" r="28265" b="4602"/>
          <a:stretch>
            <a:fillRect/>
          </a:stretch>
        </p:blipFill>
        <p:spPr>
          <a:xfrm>
            <a:off x="4067944" y="5805264"/>
            <a:ext cx="918102" cy="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5410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539551" y="1844824"/>
            <a:ext cx="8352929" cy="3816424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2200" b="1" dirty="0" smtClean="0">
                <a:latin typeface="Cambria Math" pitchFamily="18" charset="0"/>
                <a:ea typeface="Cambria Math" pitchFamily="18" charset="0"/>
              </a:rPr>
              <a:t>Время проведения: </a:t>
            </a:r>
            <a:r>
              <a:rPr lang="ru-RU" sz="2200" dirty="0" smtClean="0">
                <a:latin typeface="Cambria Math" pitchFamily="18" charset="0"/>
                <a:ea typeface="Cambria Math" pitchFamily="18" charset="0"/>
              </a:rPr>
              <a:t>17.00-20.00 (будни), 14.00-19.00 (выходные</a:t>
            </a:r>
            <a:r>
              <a:rPr lang="ru-RU" sz="2200" dirty="0" smtClean="0">
                <a:latin typeface="Cambria Math" pitchFamily="18" charset="0"/>
                <a:ea typeface="Cambria Math" pitchFamily="18" charset="0"/>
              </a:rPr>
              <a:t>)</a:t>
            </a:r>
            <a:endParaRPr lang="ru-RU" sz="2200" dirty="0" smtClean="0">
              <a:latin typeface="Cambria Math" pitchFamily="18" charset="0"/>
              <a:ea typeface="Cambria Math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u-RU" sz="2200" b="1" dirty="0" smtClean="0">
                <a:latin typeface="Cambria Math" pitchFamily="18" charset="0"/>
                <a:ea typeface="Cambria Math" pitchFamily="18" charset="0"/>
              </a:rPr>
              <a:t>Для проведения опроса были задействованы: </a:t>
            </a:r>
            <a:r>
              <a:rPr lang="ru-RU" sz="2200" dirty="0" smtClean="0">
                <a:latin typeface="Cambria Math" pitchFamily="18" charset="0"/>
                <a:ea typeface="Cambria Math" pitchFamily="18" charset="0"/>
              </a:rPr>
              <a:t>2 </a:t>
            </a:r>
            <a:r>
              <a:rPr lang="ru-RU" sz="2200" dirty="0" smtClean="0">
                <a:latin typeface="Cambria Math" pitchFamily="18" charset="0"/>
                <a:ea typeface="Cambria Math" pitchFamily="18" charset="0"/>
              </a:rPr>
              <a:t>интервьюера</a:t>
            </a:r>
            <a:endParaRPr lang="ru-RU" sz="2200" dirty="0" smtClean="0">
              <a:latin typeface="Cambria Math" pitchFamily="18" charset="0"/>
              <a:ea typeface="Cambria Math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u-RU" sz="2200" b="1" dirty="0" smtClean="0">
                <a:latin typeface="Cambria Math" pitchFamily="18" charset="0"/>
                <a:ea typeface="Cambria Math" pitchFamily="18" charset="0"/>
              </a:rPr>
              <a:t>При отборе интервьюеров предъявлялись следующие требования:</a:t>
            </a:r>
            <a:endParaRPr lang="ru-RU" sz="2200" dirty="0" smtClean="0">
              <a:latin typeface="Cambria Math" pitchFamily="18" charset="0"/>
              <a:ea typeface="Cambria Math" pitchFamily="18" charset="0"/>
            </a:endParaRPr>
          </a:p>
          <a:p>
            <a:pPr algn="just"/>
            <a:r>
              <a:rPr lang="ru-RU" sz="2200" dirty="0" smtClean="0">
                <a:latin typeface="Cambria Math" pitchFamily="18" charset="0"/>
                <a:ea typeface="Cambria Math" pitchFamily="18" charset="0"/>
              </a:rPr>
              <a:t>- коммуникабельность;</a:t>
            </a:r>
          </a:p>
          <a:p>
            <a:pPr algn="just"/>
            <a:r>
              <a:rPr lang="ru-RU" sz="2200" dirty="0" smtClean="0">
                <a:latin typeface="Cambria Math" pitchFamily="18" charset="0"/>
                <a:ea typeface="Cambria Math" pitchFamily="18" charset="0"/>
              </a:rPr>
              <a:t>- внимательность;</a:t>
            </a:r>
          </a:p>
          <a:p>
            <a:pPr algn="just"/>
            <a:r>
              <a:rPr lang="ru-RU" sz="2200" dirty="0" smtClean="0">
                <a:latin typeface="Cambria Math" pitchFamily="18" charset="0"/>
                <a:ea typeface="Cambria Math" pitchFamily="18" charset="0"/>
              </a:rPr>
              <a:t>- ответственность;</a:t>
            </a:r>
          </a:p>
          <a:p>
            <a:pPr algn="just"/>
            <a:r>
              <a:rPr lang="ru-RU" sz="2200" dirty="0" smtClean="0">
                <a:latin typeface="Cambria Math" pitchFamily="18" charset="0"/>
                <a:ea typeface="Cambria Math" pitchFamily="18" charset="0"/>
              </a:rPr>
              <a:t>- активность;</a:t>
            </a:r>
          </a:p>
          <a:p>
            <a:pPr algn="just"/>
            <a:r>
              <a:rPr lang="ru-RU" sz="2200" dirty="0" smtClean="0">
                <a:latin typeface="Cambria Math" pitchFamily="18" charset="0"/>
                <a:ea typeface="Cambria Math" pitchFamily="18" charset="0"/>
              </a:rPr>
              <a:t>- приятная внешность.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548680"/>
            <a:ext cx="8928992" cy="10081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5911214"/>
            <a:ext cx="720080" cy="720080"/>
          </a:xfrm>
          <a:prstGeom prst="rect">
            <a:avLst/>
          </a:prstGeom>
        </p:spPr>
      </p:pic>
      <p:pic>
        <p:nvPicPr>
          <p:cNvPr id="7" name="Рисунок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909036"/>
            <a:ext cx="753763" cy="75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107504" y="1556792"/>
            <a:ext cx="8928992" cy="1440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07504" y="476672"/>
            <a:ext cx="8928992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395536" y="692696"/>
            <a:ext cx="8173955" cy="72008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be-BY" sz="3200" b="1" dirty="0" smtClean="0">
                <a:latin typeface="Cambria Math" pitchFamily="18" charset="0"/>
                <a:ea typeface="Cambria Math" pitchFamily="18" charset="0"/>
              </a:rPr>
              <a:t>ОСНОВНЫЕ МОМЕНТЫ ИССЛЕДОВАНИЯ</a:t>
            </a:r>
            <a:endParaRPr lang="ru-RU" sz="3200" b="1" dirty="0">
              <a:latin typeface="Cambria Math" pitchFamily="18" charset="0"/>
              <a:ea typeface="Cambria Math" pitchFamily="18" charset="0"/>
            </a:endParaRPr>
          </a:p>
        </p:txBody>
      </p:sp>
      <p:pic>
        <p:nvPicPr>
          <p:cNvPr id="12" name="Рисунок 11" descr="8624_centr_semeinoi_medicini_lode.jpg"/>
          <p:cNvPicPr>
            <a:picLocks noChangeAspect="1"/>
          </p:cNvPicPr>
          <p:nvPr/>
        </p:nvPicPr>
        <p:blipFill>
          <a:blip r:embed="rId4" cstate="print"/>
          <a:srcRect l="25430" t="4369" r="28265" b="4602"/>
          <a:stretch>
            <a:fillRect/>
          </a:stretch>
        </p:blipFill>
        <p:spPr>
          <a:xfrm>
            <a:off x="4067944" y="5805264"/>
            <a:ext cx="918102" cy="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5410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539551" y="1844824"/>
            <a:ext cx="8352929" cy="3816424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ru-RU" sz="2000" b="1" dirty="0" smtClean="0">
                <a:latin typeface="Cambria Math" pitchFamily="18" charset="0"/>
                <a:ea typeface="Cambria Math" pitchFamily="18" charset="0"/>
              </a:rPr>
              <a:t>В рамках исследования на знание бренда была проведена следующая работа:</a:t>
            </a:r>
            <a:endParaRPr lang="ru-RU" sz="2000" dirty="0" smtClean="0">
              <a:latin typeface="Cambria Math" pitchFamily="18" charset="0"/>
              <a:ea typeface="Cambria Math" pitchFamily="18" charset="0"/>
            </a:endParaRPr>
          </a:p>
          <a:p>
            <a:pPr algn="just"/>
            <a:r>
              <a:rPr lang="ru-RU" sz="2000" dirty="0" smtClean="0">
                <a:latin typeface="Cambria Math" pitchFamily="18" charset="0"/>
                <a:ea typeface="Cambria Math" pitchFamily="18" charset="0"/>
              </a:rPr>
              <a:t>- разработка и изготовление </a:t>
            </a:r>
            <a:r>
              <a:rPr lang="ru-RU" sz="2000" dirty="0" err="1" smtClean="0">
                <a:latin typeface="Cambria Math" pitchFamily="18" charset="0"/>
                <a:ea typeface="Cambria Math" pitchFamily="18" charset="0"/>
              </a:rPr>
              <a:t>анкет-опросников</a:t>
            </a:r>
            <a:r>
              <a:rPr lang="ru-RU" sz="2000" dirty="0" smtClean="0">
                <a:latin typeface="Cambria Math" pitchFamily="18" charset="0"/>
                <a:ea typeface="Cambria Math" pitchFamily="18" charset="0"/>
              </a:rPr>
              <a:t>;</a:t>
            </a:r>
          </a:p>
          <a:p>
            <a:pPr algn="just"/>
            <a:r>
              <a:rPr lang="ru-RU" sz="2000" dirty="0" smtClean="0">
                <a:latin typeface="Cambria Math" pitchFamily="18" charset="0"/>
                <a:ea typeface="Cambria Math" pitchFamily="18" charset="0"/>
              </a:rPr>
              <a:t>- отбор и обучение интервьюеров;</a:t>
            </a:r>
          </a:p>
          <a:p>
            <a:pPr algn="just"/>
            <a:r>
              <a:rPr lang="ru-RU" sz="2000" dirty="0" smtClean="0">
                <a:latin typeface="Cambria Math" pitchFamily="18" charset="0"/>
                <a:ea typeface="Cambria Math" pitchFamily="18" charset="0"/>
              </a:rPr>
              <a:t>- составление графика анкетирования;</a:t>
            </a:r>
          </a:p>
          <a:p>
            <a:pPr algn="just"/>
            <a:r>
              <a:rPr lang="ru-RU" sz="2000" dirty="0" smtClean="0">
                <a:latin typeface="Cambria Math" pitchFamily="18" charset="0"/>
                <a:ea typeface="Cambria Math" pitchFamily="18" charset="0"/>
              </a:rPr>
              <a:t>- заключение договоров подряда с интервьюерами;</a:t>
            </a:r>
          </a:p>
          <a:p>
            <a:pPr algn="just"/>
            <a:r>
              <a:rPr lang="ru-RU" sz="2000" dirty="0" smtClean="0">
                <a:latin typeface="Cambria Math" pitchFamily="18" charset="0"/>
                <a:ea typeface="Cambria Math" pitchFamily="18" charset="0"/>
              </a:rPr>
              <a:t>- контроль работы интервьюеров;</a:t>
            </a:r>
          </a:p>
          <a:p>
            <a:pPr algn="just"/>
            <a:r>
              <a:rPr lang="ru-RU" sz="2000" dirty="0" smtClean="0">
                <a:latin typeface="Cambria Math" pitchFamily="18" charset="0"/>
                <a:ea typeface="Cambria Math" pitchFamily="18" charset="0"/>
              </a:rPr>
              <a:t>- обработка данных, полученных в результате исследования;</a:t>
            </a:r>
          </a:p>
          <a:p>
            <a:pPr algn="just"/>
            <a:r>
              <a:rPr lang="ru-RU" sz="2000" dirty="0" smtClean="0">
                <a:latin typeface="Cambria Math" pitchFamily="18" charset="0"/>
                <a:ea typeface="Cambria Math" pitchFamily="18" charset="0"/>
              </a:rPr>
              <a:t>- подготовка результатов исследования (построение гистограмм различных видов, создание презентации).   </a:t>
            </a:r>
            <a:endParaRPr lang="ru-RU" sz="2000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548680"/>
            <a:ext cx="8928992" cy="10081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5911214"/>
            <a:ext cx="720080" cy="720080"/>
          </a:xfrm>
          <a:prstGeom prst="rect">
            <a:avLst/>
          </a:prstGeom>
        </p:spPr>
      </p:pic>
      <p:pic>
        <p:nvPicPr>
          <p:cNvPr id="7" name="Рисунок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909036"/>
            <a:ext cx="753763" cy="75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107504" y="1556792"/>
            <a:ext cx="8928992" cy="1440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07504" y="476672"/>
            <a:ext cx="8928992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395536" y="692696"/>
            <a:ext cx="8173955" cy="72008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be-BY" sz="3200" b="1" dirty="0" smtClean="0">
                <a:latin typeface="Cambria Math" pitchFamily="18" charset="0"/>
                <a:ea typeface="Cambria Math" pitchFamily="18" charset="0"/>
              </a:rPr>
              <a:t>ОСНОВНЫЕ МОМЕНТЫ ИССЛЕДОВАНИЯ</a:t>
            </a:r>
            <a:endParaRPr lang="ru-RU" sz="3200" b="1" dirty="0">
              <a:latin typeface="Cambria Math" pitchFamily="18" charset="0"/>
              <a:ea typeface="Cambria Math" pitchFamily="18" charset="0"/>
            </a:endParaRPr>
          </a:p>
        </p:txBody>
      </p:sp>
      <p:pic>
        <p:nvPicPr>
          <p:cNvPr id="12" name="Рисунок 11" descr="8624_centr_semeinoi_medicini_lode.jpg"/>
          <p:cNvPicPr>
            <a:picLocks noChangeAspect="1"/>
          </p:cNvPicPr>
          <p:nvPr/>
        </p:nvPicPr>
        <p:blipFill>
          <a:blip r:embed="rId4" cstate="print"/>
          <a:srcRect l="25430" t="4369" r="28265" b="4602"/>
          <a:stretch>
            <a:fillRect/>
          </a:stretch>
        </p:blipFill>
        <p:spPr>
          <a:xfrm>
            <a:off x="4067944" y="5805264"/>
            <a:ext cx="918102" cy="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5410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539551" y="1628800"/>
            <a:ext cx="8352929" cy="4032448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ru-RU" sz="2000" b="1" dirty="0" smtClean="0">
                <a:latin typeface="Cambria Math" pitchFamily="18" charset="0"/>
                <a:ea typeface="Cambria Math" pitchFamily="18" charset="0"/>
              </a:rPr>
              <a:t>Определение </a:t>
            </a:r>
            <a:r>
              <a:rPr lang="ru-RU" sz="2000" b="1" dirty="0" smtClean="0">
                <a:latin typeface="Cambria Math" pitchFamily="18" charset="0"/>
                <a:ea typeface="Cambria Math" pitchFamily="18" charset="0"/>
              </a:rPr>
              <a:t>количественных характеристик по следующим показателям</a:t>
            </a:r>
            <a:r>
              <a:rPr lang="ru-RU" sz="2000" dirty="0" smtClean="0">
                <a:latin typeface="Cambria Math" pitchFamily="18" charset="0"/>
                <a:ea typeface="Cambria Math" pitchFamily="18" charset="0"/>
              </a:rPr>
              <a:t>:</a:t>
            </a:r>
            <a:endParaRPr lang="ru-RU" sz="2000" dirty="0" smtClean="0">
              <a:latin typeface="Cambria Math" pitchFamily="18" charset="0"/>
              <a:ea typeface="Cambria Math" pitchFamily="18" charset="0"/>
            </a:endParaRPr>
          </a:p>
          <a:p>
            <a:pPr lvl="1" algn="just"/>
            <a:r>
              <a:rPr lang="ru-RU" sz="1700" dirty="0" smtClean="0">
                <a:latin typeface="Cambria Math" pitchFamily="18" charset="0"/>
                <a:ea typeface="Cambria Math" pitchFamily="18" charset="0"/>
              </a:rPr>
              <a:t>  </a:t>
            </a:r>
            <a:r>
              <a:rPr lang="en-US" sz="1700" dirty="0" smtClean="0">
                <a:latin typeface="Cambria Math" pitchFamily="18" charset="0"/>
                <a:ea typeface="Cambria Math" pitchFamily="18" charset="0"/>
              </a:rPr>
              <a:t>  </a:t>
            </a:r>
            <a:r>
              <a:rPr lang="ru-RU" sz="1400" dirty="0" smtClean="0">
                <a:latin typeface="Cambria Math" pitchFamily="18" charset="0"/>
                <a:ea typeface="Cambria Math" pitchFamily="18" charset="0"/>
              </a:rPr>
              <a:t>- степень осведомлённости о центре;</a:t>
            </a:r>
          </a:p>
          <a:p>
            <a:pPr lvl="1" algn="just"/>
            <a:r>
              <a:rPr lang="ru-RU" sz="1400" dirty="0" smtClean="0">
                <a:latin typeface="Cambria Math" pitchFamily="18" charset="0"/>
                <a:ea typeface="Cambria Math" pitchFamily="18" charset="0"/>
              </a:rPr>
              <a:t>    - уровень узнаваемости;</a:t>
            </a:r>
          </a:p>
          <a:p>
            <a:pPr lvl="1" algn="just"/>
            <a:r>
              <a:rPr lang="ru-RU" sz="1400" dirty="0" smtClean="0">
                <a:latin typeface="Cambria Math" pitchFamily="18" charset="0"/>
                <a:ea typeface="Cambria Math" pitchFamily="18" charset="0"/>
              </a:rPr>
              <a:t>    - наиболее значимые факторы при выборе центра;</a:t>
            </a:r>
          </a:p>
          <a:p>
            <a:pPr lvl="1" algn="just"/>
            <a:r>
              <a:rPr lang="ru-RU" sz="1400" dirty="0" smtClean="0">
                <a:latin typeface="Cambria Math" pitchFamily="18" charset="0"/>
                <a:ea typeface="Cambria Math" pitchFamily="18" charset="0"/>
              </a:rPr>
              <a:t>    - наиболее важные источники информации о центре;</a:t>
            </a:r>
          </a:p>
          <a:p>
            <a:pPr lvl="1" algn="just"/>
            <a:r>
              <a:rPr lang="ru-RU" sz="1400" dirty="0" smtClean="0">
                <a:latin typeface="Cambria Math" pitchFamily="18" charset="0"/>
                <a:ea typeface="Cambria Math" pitchFamily="18" charset="0"/>
              </a:rPr>
              <a:t>    - характеристики центра;   </a:t>
            </a:r>
          </a:p>
          <a:p>
            <a:pPr lvl="1" algn="just"/>
            <a:r>
              <a:rPr lang="ru-RU" sz="1400" dirty="0" smtClean="0">
                <a:latin typeface="Cambria Math" pitchFamily="18" charset="0"/>
                <a:ea typeface="Cambria Math" pitchFamily="18" charset="0"/>
              </a:rPr>
              <a:t>    - оценка работы центра;</a:t>
            </a:r>
          </a:p>
          <a:p>
            <a:pPr lvl="1" algn="just"/>
            <a:r>
              <a:rPr lang="ru-RU" sz="1400" dirty="0" smtClean="0">
                <a:latin typeface="Cambria Math" pitchFamily="18" charset="0"/>
                <a:ea typeface="Cambria Math" pitchFamily="18" charset="0"/>
              </a:rPr>
              <a:t>    - наиболее востребованные услуги;</a:t>
            </a:r>
          </a:p>
          <a:p>
            <a:pPr lvl="1" algn="just"/>
            <a:r>
              <a:rPr lang="ru-RU" sz="1400" dirty="0" smtClean="0">
                <a:latin typeface="Cambria Math" pitchFamily="18" charset="0"/>
                <a:ea typeface="Cambria Math" pitchFamily="18" charset="0"/>
              </a:rPr>
              <a:t>    - уровень спроса на услуги частных </a:t>
            </a:r>
            <a:r>
              <a:rPr lang="ru-RU" sz="1400" dirty="0" err="1" smtClean="0">
                <a:latin typeface="Cambria Math" pitchFamily="18" charset="0"/>
                <a:ea typeface="Cambria Math" pitchFamily="18" charset="0"/>
              </a:rPr>
              <a:t>медцентров</a:t>
            </a:r>
            <a:r>
              <a:rPr lang="ru-RU" sz="1400" dirty="0" smtClean="0">
                <a:latin typeface="Cambria Math" pitchFamily="18" charset="0"/>
                <a:ea typeface="Cambria Math" pitchFamily="18" charset="0"/>
              </a:rPr>
              <a:t> и </a:t>
            </a:r>
            <a:r>
              <a:rPr lang="ru-RU" sz="1400" dirty="0" err="1" smtClean="0">
                <a:latin typeface="Cambria Math" pitchFamily="18" charset="0"/>
                <a:ea typeface="Cambria Math" pitchFamily="18" charset="0"/>
              </a:rPr>
              <a:t>госклиник</a:t>
            </a:r>
            <a:r>
              <a:rPr lang="ru-RU" sz="1400" dirty="0" smtClean="0">
                <a:latin typeface="Cambria Math" pitchFamily="18" charset="0"/>
                <a:ea typeface="Cambria Math" pitchFamily="18" charset="0"/>
              </a:rPr>
              <a:t>;</a:t>
            </a:r>
          </a:p>
          <a:p>
            <a:pPr lvl="1" algn="just"/>
            <a:r>
              <a:rPr lang="ru-RU" sz="1400" dirty="0" smtClean="0">
                <a:latin typeface="Cambria Math" pitchFamily="18" charset="0"/>
                <a:ea typeface="Cambria Math" pitchFamily="18" charset="0"/>
              </a:rPr>
              <a:t>    - причины недоверия частным </a:t>
            </a:r>
            <a:r>
              <a:rPr lang="ru-RU" sz="1400" dirty="0" err="1" smtClean="0">
                <a:latin typeface="Cambria Math" pitchFamily="18" charset="0"/>
                <a:ea typeface="Cambria Math" pitchFamily="18" charset="0"/>
              </a:rPr>
              <a:t>медцентрам</a:t>
            </a:r>
            <a:r>
              <a:rPr lang="ru-RU" sz="1400" dirty="0" smtClean="0">
                <a:latin typeface="Cambria Math" pitchFamily="18" charset="0"/>
                <a:ea typeface="Cambria Math" pitchFamily="18" charset="0"/>
              </a:rPr>
              <a:t>;</a:t>
            </a:r>
          </a:p>
          <a:p>
            <a:pPr lvl="1" algn="just"/>
            <a:r>
              <a:rPr lang="ru-RU" sz="1400" dirty="0" smtClean="0">
                <a:latin typeface="Cambria Math" pitchFamily="18" charset="0"/>
                <a:ea typeface="Cambria Math" pitchFamily="18" charset="0"/>
              </a:rPr>
              <a:t>    - отношение к платной медицине</a:t>
            </a:r>
            <a:r>
              <a:rPr lang="ru-RU" sz="1400" dirty="0" smtClean="0">
                <a:latin typeface="Cambria Math" pitchFamily="18" charset="0"/>
                <a:ea typeface="Cambria Math" pitchFamily="18" charset="0"/>
              </a:rPr>
              <a:t>.</a:t>
            </a:r>
            <a:endParaRPr lang="ru-RU" sz="1400" dirty="0" smtClean="0">
              <a:latin typeface="Cambria Math" pitchFamily="18" charset="0"/>
              <a:ea typeface="Cambria Math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u-RU" sz="2000" b="1" dirty="0" smtClean="0">
                <a:latin typeface="Cambria Math" pitchFamily="18" charset="0"/>
                <a:ea typeface="Cambria Math" pitchFamily="18" charset="0"/>
              </a:rPr>
              <a:t>Определение направлений дальнейшего продвижения и развития бренда.</a:t>
            </a:r>
            <a:endParaRPr lang="ru-RU" sz="2000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404664"/>
            <a:ext cx="8928992" cy="10081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5911214"/>
            <a:ext cx="720080" cy="720080"/>
          </a:xfrm>
          <a:prstGeom prst="rect">
            <a:avLst/>
          </a:prstGeom>
        </p:spPr>
      </p:pic>
      <p:pic>
        <p:nvPicPr>
          <p:cNvPr id="7" name="Рисунок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909036"/>
            <a:ext cx="753763" cy="75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107504" y="1412776"/>
            <a:ext cx="8928992" cy="1440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07504" y="332656"/>
            <a:ext cx="8928992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395536" y="548680"/>
            <a:ext cx="8173955" cy="864096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u="sng" dirty="0" smtClean="0">
                <a:latin typeface="Cambria Math" pitchFamily="18" charset="0"/>
                <a:ea typeface="Cambria Math" pitchFamily="18" charset="0"/>
              </a:rPr>
              <a:t>ЗАДАЧИ</a:t>
            </a:r>
            <a:r>
              <a:rPr lang="ru-RU" sz="4000" b="1" dirty="0" smtClean="0">
                <a:latin typeface="Cambria Math" pitchFamily="18" charset="0"/>
                <a:ea typeface="Cambria Math" pitchFamily="18" charset="0"/>
              </a:rPr>
              <a:t>:</a:t>
            </a:r>
          </a:p>
        </p:txBody>
      </p:sp>
      <p:pic>
        <p:nvPicPr>
          <p:cNvPr id="12" name="Рисунок 11" descr="8624_centr_semeinoi_medicini_lode.jpg"/>
          <p:cNvPicPr>
            <a:picLocks noChangeAspect="1"/>
          </p:cNvPicPr>
          <p:nvPr/>
        </p:nvPicPr>
        <p:blipFill>
          <a:blip r:embed="rId4" cstate="print"/>
          <a:srcRect l="25430" t="4369" r="28265" b="4602"/>
          <a:stretch>
            <a:fillRect/>
          </a:stretch>
        </p:blipFill>
        <p:spPr>
          <a:xfrm>
            <a:off x="4067944" y="5805264"/>
            <a:ext cx="918102" cy="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5410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539551" y="1844824"/>
            <a:ext cx="8352929" cy="3816424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ü"/>
            </a:pPr>
            <a:endParaRPr lang="ru-RU" sz="1800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548680"/>
            <a:ext cx="8928992" cy="10081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5911214"/>
            <a:ext cx="720080" cy="720080"/>
          </a:xfrm>
          <a:prstGeom prst="rect">
            <a:avLst/>
          </a:prstGeom>
        </p:spPr>
      </p:pic>
      <p:pic>
        <p:nvPicPr>
          <p:cNvPr id="7" name="Рисунок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909036"/>
            <a:ext cx="753763" cy="75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107504" y="1556792"/>
            <a:ext cx="8928992" cy="1440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07504" y="476672"/>
            <a:ext cx="8928992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395536" y="692696"/>
            <a:ext cx="8173955" cy="72008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800" b="1" u="sng" dirty="0" smtClean="0">
                <a:latin typeface="Cambria Math" pitchFamily="18" charset="0"/>
                <a:ea typeface="Cambria Math" pitchFamily="18" charset="0"/>
              </a:rPr>
              <a:t>АНКЕТА:</a:t>
            </a:r>
            <a:endParaRPr lang="ru-RU" sz="4800" b="1" dirty="0" smtClean="0">
              <a:latin typeface="Cambria Math" pitchFamily="18" charset="0"/>
              <a:ea typeface="Cambria Math" pitchFamily="18" charset="0"/>
            </a:endParaRPr>
          </a:p>
        </p:txBody>
      </p:sp>
      <p:pic>
        <p:nvPicPr>
          <p:cNvPr id="12" name="Рисунок 11" descr="8624_centr_semeinoi_medicini_lode.jpg"/>
          <p:cNvPicPr>
            <a:picLocks noChangeAspect="1"/>
          </p:cNvPicPr>
          <p:nvPr/>
        </p:nvPicPr>
        <p:blipFill>
          <a:blip r:embed="rId4" cstate="print"/>
          <a:srcRect l="25430" t="4369" r="28265" b="4602"/>
          <a:stretch>
            <a:fillRect/>
          </a:stretch>
        </p:blipFill>
        <p:spPr>
          <a:xfrm>
            <a:off x="4067944" y="5805264"/>
            <a:ext cx="918102" cy="864096"/>
          </a:xfrm>
          <a:prstGeom prst="rect">
            <a:avLst/>
          </a:prstGeom>
        </p:spPr>
      </p:pic>
      <p:pic>
        <p:nvPicPr>
          <p:cNvPr id="11" name="Picture 3" descr="C:\Documents and Settings\Admin\Рабочий стол\АНКЕТА БРЭНДА-2014-2.jpg"/>
          <p:cNvPicPr>
            <a:picLocks noChangeAspect="1" noChangeArrowheads="1"/>
          </p:cNvPicPr>
          <p:nvPr/>
        </p:nvPicPr>
        <p:blipFill>
          <a:blip r:embed="rId5" cstate="print"/>
          <a:srcRect b="20131"/>
          <a:stretch>
            <a:fillRect/>
          </a:stretch>
        </p:blipFill>
        <p:spPr bwMode="auto">
          <a:xfrm>
            <a:off x="4572000" y="2132856"/>
            <a:ext cx="3059832" cy="3456384"/>
          </a:xfrm>
          <a:prstGeom prst="rect">
            <a:avLst/>
          </a:prstGeom>
          <a:noFill/>
        </p:spPr>
      </p:pic>
      <p:pic>
        <p:nvPicPr>
          <p:cNvPr id="13" name="Picture 4" descr="C:\Documents and Settings\Admin\Рабочий стол\АНКЕТА БРЭНДА-2014.jpg"/>
          <p:cNvPicPr>
            <a:picLocks noChangeAspect="1" noChangeArrowheads="1"/>
          </p:cNvPicPr>
          <p:nvPr/>
        </p:nvPicPr>
        <p:blipFill>
          <a:blip r:embed="rId6" cstate="print"/>
          <a:srcRect l="8990" t="4767" b="9419"/>
          <a:stretch>
            <a:fillRect/>
          </a:stretch>
        </p:blipFill>
        <p:spPr bwMode="auto">
          <a:xfrm>
            <a:off x="1259632" y="1844824"/>
            <a:ext cx="2915816" cy="388843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75410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539551" y="1844824"/>
            <a:ext cx="8352929" cy="3816424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ü"/>
            </a:pPr>
            <a:endParaRPr lang="ru-RU" sz="1800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548680"/>
            <a:ext cx="8928992" cy="10081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5911214"/>
            <a:ext cx="720080" cy="720080"/>
          </a:xfrm>
          <a:prstGeom prst="rect">
            <a:avLst/>
          </a:prstGeom>
        </p:spPr>
      </p:pic>
      <p:pic>
        <p:nvPicPr>
          <p:cNvPr id="7" name="Рисунок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909036"/>
            <a:ext cx="753763" cy="75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107504" y="1556792"/>
            <a:ext cx="8928992" cy="1440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07504" y="476672"/>
            <a:ext cx="8928992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395536" y="692696"/>
            <a:ext cx="8173955" cy="72008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be-BY" sz="4000" b="1" dirty="0" smtClean="0">
                <a:latin typeface="Cambria Math" pitchFamily="18" charset="0"/>
                <a:ea typeface="Cambria Math" pitchFamily="18" charset="0"/>
              </a:rPr>
              <a:t>БИОМЕТРИЧЕСКИЕ ПАРАМЕТРЫ</a:t>
            </a:r>
            <a:endParaRPr lang="ru-RU" sz="4000" b="1" dirty="0">
              <a:latin typeface="Cambria Math" pitchFamily="18" charset="0"/>
              <a:ea typeface="Cambria Math" pitchFamily="18" charset="0"/>
            </a:endParaRPr>
          </a:p>
        </p:txBody>
      </p:sp>
      <p:pic>
        <p:nvPicPr>
          <p:cNvPr id="12" name="Рисунок 11" descr="8624_centr_semeinoi_medicini_lode.jpg"/>
          <p:cNvPicPr>
            <a:picLocks noChangeAspect="1"/>
          </p:cNvPicPr>
          <p:nvPr/>
        </p:nvPicPr>
        <p:blipFill>
          <a:blip r:embed="rId4" cstate="print"/>
          <a:srcRect l="25430" t="4369" r="28265" b="4602"/>
          <a:stretch>
            <a:fillRect/>
          </a:stretch>
        </p:blipFill>
        <p:spPr>
          <a:xfrm>
            <a:off x="4067944" y="5805264"/>
            <a:ext cx="918102" cy="864096"/>
          </a:xfrm>
          <a:prstGeom prst="rect">
            <a:avLst/>
          </a:prstGeom>
        </p:spPr>
      </p:pic>
      <p:graphicFrame>
        <p:nvGraphicFramePr>
          <p:cNvPr id="14" name="Диаграмма 13"/>
          <p:cNvGraphicFramePr/>
          <p:nvPr/>
        </p:nvGraphicFramePr>
        <p:xfrm>
          <a:off x="395536" y="2420888"/>
          <a:ext cx="4176464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5" name="Диаграмма 14"/>
          <p:cNvGraphicFramePr/>
          <p:nvPr/>
        </p:nvGraphicFramePr>
        <p:xfrm>
          <a:off x="4788024" y="2420888"/>
          <a:ext cx="4176464" cy="259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xmlns="" val="375410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92</TotalTime>
  <Words>1552</Words>
  <Application>Microsoft Office PowerPoint</Application>
  <PresentationFormat>Экран (4:3)</PresentationFormat>
  <Paragraphs>257</Paragraphs>
  <Slides>28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Справедливость</vt:lpstr>
      <vt:lpstr>Виолетта Силакова,  заместитель директора по связям с общественностью ООО «Лодэ»</vt:lpstr>
      <vt:lpstr>ПОЛЕВОЕ ИССЛЕДОВАНИЕ НА ЗНАНИЕ БРЕНДА «ЛОДЭ» (ИЮЛЬ 2014г.)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выступления</dc:title>
  <dc:creator>Natalia</dc:creator>
  <cp:lastModifiedBy>MARY</cp:lastModifiedBy>
  <cp:revision>15</cp:revision>
  <dcterms:created xsi:type="dcterms:W3CDTF">2014-03-28T08:31:21Z</dcterms:created>
  <dcterms:modified xsi:type="dcterms:W3CDTF">2015-06-30T14:36:12Z</dcterms:modified>
</cp:coreProperties>
</file>