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9" r:id="rId3"/>
    <p:sldId id="258" r:id="rId4"/>
    <p:sldId id="264" r:id="rId5"/>
    <p:sldId id="266" r:id="rId6"/>
    <p:sldId id="262" r:id="rId7"/>
    <p:sldId id="263" r:id="rId8"/>
    <p:sldId id="260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118" d="100"/>
          <a:sy n="118" d="100"/>
        </p:scale>
        <p:origin x="-143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Internet</c:v>
                </c:pt>
                <c:pt idx="1">
                  <c:v>TV</c:v>
                </c:pt>
                <c:pt idx="2">
                  <c:v>Print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2.3220521425416491E-2"/>
                  <c:y val="1.603357202735049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2"/>
                <c:pt idx="0">
                  <c:v>Specialized</c:v>
                </c:pt>
                <c:pt idx="1">
                  <c:v>Common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Common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Лист1!$A$2:$A$7</c:f>
              <c:strCache>
                <c:ptCount val="4"/>
                <c:pt idx="0">
                  <c:v>12 April</c:v>
                </c:pt>
                <c:pt idx="1">
                  <c:v>13 April</c:v>
                </c:pt>
                <c:pt idx="2">
                  <c:v>14 April</c:v>
                </c:pt>
                <c:pt idx="3">
                  <c:v>16 April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Specialized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Лист1!$A$2:$A$7</c:f>
              <c:strCache>
                <c:ptCount val="4"/>
                <c:pt idx="0">
                  <c:v>12 April</c:v>
                </c:pt>
                <c:pt idx="1">
                  <c:v>13 April</c:v>
                </c:pt>
                <c:pt idx="2">
                  <c:v>14 April</c:v>
                </c:pt>
                <c:pt idx="3">
                  <c:v>16 April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</c:v>
                </c:pt>
                <c:pt idx="1">
                  <c:v>5</c:v>
                </c:pt>
                <c:pt idx="2">
                  <c:v>8</c:v>
                </c:pt>
                <c:pt idx="3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88320"/>
        <c:axId val="34774336"/>
      </c:lineChart>
      <c:catAx>
        <c:axId val="36088320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34774336"/>
        <c:crosses val="autoZero"/>
        <c:auto val="1"/>
        <c:lblAlgn val="ctr"/>
        <c:lblOffset val="100"/>
        <c:noMultiLvlLbl val="0"/>
      </c:catAx>
      <c:valAx>
        <c:axId val="34774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publi</a:t>
                </a:r>
              </a:p>
              <a:p>
                <a:pPr>
                  <a:defRPr/>
                </a:pPr>
                <a:r>
                  <a:rPr lang="en-US"/>
                  <a:t>cations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2.1549762674947206E-2"/>
              <c:y val="7.2118769960431211E-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360883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Positive</c:v>
                </c:pt>
                <c:pt idx="1">
                  <c:v>Negative</c:v>
                </c:pt>
                <c:pt idx="2">
                  <c:v>Neutral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0.52</c:v>
                </c:pt>
                <c:pt idx="1">
                  <c:v>0.22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A86AC2-7007-47DC-8D61-B69014640385}" type="datetimeFigureOut">
              <a:rPr lang="ru-RU" smtClean="0"/>
              <a:t>30.07.2015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C2E189-E549-47C2-92BA-F5E356FD26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Microsoft_Excel_97-2003_Worksheet1.xls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Шутова Анна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PR-</a:t>
            </a:r>
            <a:r>
              <a:rPr lang="ru-RU" dirty="0" smtClean="0">
                <a:solidFill>
                  <a:schemeClr val="bg1"/>
                </a:solidFill>
              </a:rPr>
              <a:t>консультант</a:t>
            </a:r>
            <a:endParaRPr lang="ru-RU" sz="2700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8640"/>
            <a:ext cx="1080120" cy="1080120"/>
          </a:xfrm>
          <a:prstGeom prst="rect">
            <a:avLst/>
          </a:prstGeom>
        </p:spPr>
      </p:pic>
      <p:pic>
        <p:nvPicPr>
          <p:cNvPr id="1026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132"/>
            <a:ext cx="108012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67544" y="3861048"/>
            <a:ext cx="8229600" cy="1470025"/>
          </a:xfrm>
          <a:prstGeom prst="rect">
            <a:avLst/>
          </a:prstGeom>
        </p:spPr>
        <p:txBody>
          <a:bodyPr bIns="91440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solidFill>
                  <a:srgbClr val="663300"/>
                </a:solidFill>
              </a:rPr>
              <a:t>Инструменты оценки </a:t>
            </a:r>
            <a:r>
              <a:rPr lang="en-US" sz="3600" dirty="0" smtClean="0">
                <a:solidFill>
                  <a:srgbClr val="663300"/>
                </a:solidFill>
              </a:rPr>
              <a:t>PR-</a:t>
            </a:r>
            <a:r>
              <a:rPr lang="ru-RU" sz="3600" dirty="0" smtClean="0">
                <a:solidFill>
                  <a:srgbClr val="663300"/>
                </a:solidFill>
              </a:rPr>
              <a:t>эффективности на примере </a:t>
            </a:r>
          </a:p>
          <a:p>
            <a:r>
              <a:rPr lang="en-US" sz="3600" dirty="0" smtClean="0">
                <a:solidFill>
                  <a:srgbClr val="663300"/>
                </a:solidFill>
              </a:rPr>
              <a:t>PR-</a:t>
            </a:r>
            <a:r>
              <a:rPr lang="ru-RU" sz="3600" dirty="0" smtClean="0">
                <a:solidFill>
                  <a:srgbClr val="663300"/>
                </a:solidFill>
              </a:rPr>
              <a:t>активности к</a:t>
            </a:r>
            <a:r>
              <a:rPr lang="ru-RU" sz="3600" dirty="0" smtClean="0">
                <a:solidFill>
                  <a:srgbClr val="663300"/>
                </a:solidFill>
              </a:rPr>
              <a:t>омпании </a:t>
            </a:r>
            <a:r>
              <a:rPr lang="en-US" sz="3600" dirty="0" smtClean="0">
                <a:solidFill>
                  <a:srgbClr val="663300"/>
                </a:solidFill>
              </a:rPr>
              <a:t>Samsung</a:t>
            </a:r>
          </a:p>
          <a:p>
            <a:r>
              <a:rPr lang="ru-RU" sz="3600" dirty="0" smtClean="0">
                <a:solidFill>
                  <a:srgbClr val="663300"/>
                </a:solidFill>
              </a:rPr>
              <a:t>(внешние коммуникации)</a:t>
            </a:r>
            <a:endParaRPr lang="ru-RU" sz="3600" dirty="0">
              <a:solidFill>
                <a:srgbClr val="66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499" y="1376784"/>
            <a:ext cx="9014400" cy="144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340" y="2975545"/>
            <a:ext cx="9014400" cy="10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37066" y="3140968"/>
            <a:ext cx="8173955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r>
              <a:rPr lang="ru-RU" sz="3600" dirty="0" smtClean="0">
                <a:latin typeface="+mj-lt"/>
              </a:rPr>
              <a:t>Спасибо за внимание!</a:t>
            </a:r>
            <a:endParaRPr lang="ru-RU" sz="3600" dirty="0">
              <a:latin typeface="+mj-lt"/>
            </a:endParaRPr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67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2912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Активности/Инструменты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44997" y="505029"/>
            <a:ext cx="8173955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6193" y="1369125"/>
            <a:ext cx="859156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latin typeface="Arial" charset="0"/>
                <a:ea typeface="ＭＳ Ｐゴシック" pitchFamily="-111" charset="-128"/>
              </a:rPr>
              <a:t>Измеряемая активность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Текущий </a:t>
            </a:r>
            <a:r>
              <a:rPr lang="en-US" sz="2400" dirty="0" smtClean="0">
                <a:latin typeface="Arial" charset="0"/>
                <a:ea typeface="ＭＳ Ｐゴシック" pitchFamily="-111" charset="-128"/>
              </a:rPr>
              <a:t>PR</a:t>
            </a:r>
            <a:r>
              <a:rPr lang="ru-RU" sz="2400" dirty="0" smtClean="0">
                <a:latin typeface="Arial" charset="0"/>
                <a:ea typeface="ＭＳ Ｐゴシック" pitchFamily="-111" charset="-128"/>
              </a:rPr>
              <a:t>: релизы, тесты, комментарии, интервью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ea typeface="ＭＳ Ｐゴシック" pitchFamily="-111" charset="-128"/>
              </a:rPr>
              <a:t>PR-</a:t>
            </a: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кампании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Мероприятия</a:t>
            </a:r>
          </a:p>
          <a:p>
            <a:pPr>
              <a:defRPr/>
            </a:pPr>
            <a:endParaRPr lang="ru-RU" sz="2400" dirty="0">
              <a:latin typeface="Arial" charset="0"/>
              <a:ea typeface="ＭＳ Ｐゴシック" pitchFamily="-111" charset="-128"/>
            </a:endParaRPr>
          </a:p>
          <a:p>
            <a:pPr>
              <a:defRPr/>
            </a:pPr>
            <a:r>
              <a:rPr lang="ru-RU" sz="2400" b="1" dirty="0" smtClean="0">
                <a:latin typeface="Arial" charset="0"/>
                <a:ea typeface="ＭＳ Ｐゴシック" pitchFamily="-111" charset="-128"/>
              </a:rPr>
              <a:t>Виды/Инструменты измерения</a:t>
            </a:r>
            <a:endParaRPr lang="en-US" sz="2400" b="1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Медиа покрытие - количественный</a:t>
            </a:r>
            <a:endParaRPr lang="en-US" sz="24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Контент-анализ: качественный (заголовки, ключевые слова)</a:t>
            </a:r>
            <a:endParaRPr lang="en-US" sz="2400" dirty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Конкурентная активность </a:t>
            </a:r>
            <a:endParaRPr lang="en-US" sz="24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charset="0"/>
                <a:ea typeface="ＭＳ Ｐゴシック" pitchFamily="-111" charset="-128"/>
              </a:rPr>
              <a:t>PR value</a:t>
            </a:r>
            <a:r>
              <a:rPr lang="ru-RU" sz="2400" dirty="0" smtClean="0">
                <a:latin typeface="Arial" charset="0"/>
                <a:ea typeface="ＭＳ Ｐゴシック" pitchFamily="-111" charset="-128"/>
              </a:rPr>
              <a:t> – </a:t>
            </a:r>
            <a:r>
              <a:rPr lang="en-US" sz="2400" dirty="0" smtClean="0">
                <a:latin typeface="Arial" charset="0"/>
                <a:ea typeface="ＭＳ Ｐゴシック" pitchFamily="-111" charset="-128"/>
              </a:rPr>
              <a:t>PR</a:t>
            </a:r>
            <a:r>
              <a:rPr lang="ru-RU" sz="2400" dirty="0">
                <a:latin typeface="Arial" charset="0"/>
                <a:ea typeface="ＭＳ Ｐゴシック" pitchFamily="-111" charset="-128"/>
              </a:rPr>
              <a:t>-</a:t>
            </a:r>
            <a:r>
              <a:rPr lang="ru-RU" sz="2400" dirty="0" smtClean="0">
                <a:latin typeface="Arial" charset="0"/>
                <a:ea typeface="ＭＳ Ｐゴシック" pitchFamily="-111" charset="-128"/>
              </a:rPr>
              <a:t>ценность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ru-RU" sz="2400" dirty="0" smtClean="0">
                <a:latin typeface="Arial" charset="0"/>
                <a:ea typeface="ＭＳ Ｐゴシック" pitchFamily="-111" charset="-128"/>
              </a:rPr>
              <a:t>Обзор комментариев </a:t>
            </a:r>
            <a:endParaRPr lang="en-US" sz="2400" dirty="0" smtClean="0">
              <a:latin typeface="Arial" charset="0"/>
              <a:ea typeface="ＭＳ Ｐゴシック" pitchFamily="-111" charset="-128"/>
            </a:endParaRPr>
          </a:p>
          <a:p>
            <a:pPr>
              <a:defRPr/>
            </a:pPr>
            <a:endParaRPr lang="en-US" sz="1200" dirty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  <a:ea typeface="ＭＳ Ｐゴシック" pitchFamily="-111" charset="-128"/>
            </a:endParaRPr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4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170" y="368660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Ежемесячный отчет: медиа покрытие и конкуренты </a:t>
            </a:r>
            <a:endParaRPr lang="ru-RU" sz="24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89698" y="1196752"/>
            <a:ext cx="82819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latinLnBrk="1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altLang="ko-KR" sz="1600" dirty="0">
                <a:solidFill>
                  <a:schemeClr val="tx1"/>
                </a:solidFill>
              </a:rPr>
              <a:t>4636 articles</a:t>
            </a:r>
            <a:r>
              <a:rPr kumimoji="0" lang="en-US" altLang="ko-KR" sz="1600" b="0" dirty="0">
                <a:solidFill>
                  <a:schemeClr val="tx1"/>
                </a:solidFill>
              </a:rPr>
              <a:t> during  </a:t>
            </a:r>
            <a:r>
              <a:rPr kumimoji="0" lang="en-US" altLang="ko-KR" sz="1600" dirty="0">
                <a:solidFill>
                  <a:schemeClr val="tx1"/>
                </a:solidFill>
              </a:rPr>
              <a:t>Jan’11-Apr’13</a:t>
            </a:r>
          </a:p>
          <a:p>
            <a:pPr marL="342900" indent="-342900" eaLnBrk="0" latinLnBrk="1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1600" b="0" dirty="0">
                <a:solidFill>
                  <a:schemeClr val="tx1"/>
                </a:solidFill>
              </a:rPr>
              <a:t> </a:t>
            </a:r>
            <a:r>
              <a:rPr kumimoji="0" lang="en-US" sz="1600" b="1" dirty="0">
                <a:solidFill>
                  <a:schemeClr val="tx1"/>
                </a:solidFill>
              </a:rPr>
              <a:t>GAP higher by 73% than next </a:t>
            </a:r>
            <a:r>
              <a:rPr kumimoji="0" lang="en-US" sz="1600" b="1" dirty="0" smtClean="0">
                <a:solidFill>
                  <a:schemeClr val="tx1"/>
                </a:solidFill>
              </a:rPr>
              <a:t>competitor</a:t>
            </a:r>
            <a:r>
              <a:rPr kumimoji="0" lang="ru-RU" sz="1600" b="1" dirty="0" smtClean="0">
                <a:solidFill>
                  <a:schemeClr val="tx1"/>
                </a:solidFill>
              </a:rPr>
              <a:t> </a:t>
            </a:r>
            <a:r>
              <a:rPr kumimoji="0" lang="en-US" sz="1600" b="0" dirty="0" smtClean="0">
                <a:solidFill>
                  <a:schemeClr val="tx1"/>
                </a:solidFill>
              </a:rPr>
              <a:t>(</a:t>
            </a:r>
            <a:r>
              <a:rPr kumimoji="0" lang="en-US" sz="1600" b="0" dirty="0">
                <a:solidFill>
                  <a:schemeClr val="tx1"/>
                </a:solidFill>
              </a:rPr>
              <a:t>Nokia – 1274, articles, LG – </a:t>
            </a:r>
            <a:r>
              <a:rPr kumimoji="0" lang="ru-RU" sz="1600" b="0" dirty="0">
                <a:solidFill>
                  <a:schemeClr val="tx1"/>
                </a:solidFill>
              </a:rPr>
              <a:t>9</a:t>
            </a:r>
            <a:r>
              <a:rPr kumimoji="0" lang="en-US" sz="1600" b="0" dirty="0">
                <a:solidFill>
                  <a:schemeClr val="tx1"/>
                </a:solidFill>
              </a:rPr>
              <a:t>26)</a:t>
            </a:r>
            <a:endParaRPr kumimoji="0" lang="en-US" altLang="ko-KR" sz="1600" b="0" dirty="0">
              <a:solidFill>
                <a:schemeClr val="tx1"/>
              </a:solidFill>
            </a:endParaRPr>
          </a:p>
          <a:p>
            <a:pPr marL="342900" indent="-342900" eaLnBrk="0" latinLnBrk="1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93014"/>
              </p:ext>
            </p:extLst>
          </p:nvPr>
        </p:nvGraphicFramePr>
        <p:xfrm>
          <a:off x="505372" y="2204864"/>
          <a:ext cx="7926387" cy="420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5" imgW="7931583" imgH="4200508" progId="Excel.Chart.8">
                  <p:embed/>
                </p:oleObj>
              </mc:Choice>
              <mc:Fallback>
                <p:oleObj r:id="rId5" imgW="7931583" imgH="4200508" progId="Excel.Chart.8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72" y="2204864"/>
                        <a:ext cx="7926387" cy="420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410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170" y="368660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Cambria" pitchFamily="18" charset="0"/>
              </a:rPr>
              <a:t>Ежемесячный отчет: медиа покрытие и конкуренты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934531"/>
              </p:ext>
            </p:extLst>
          </p:nvPr>
        </p:nvGraphicFramePr>
        <p:xfrm>
          <a:off x="421174" y="2525817"/>
          <a:ext cx="3733800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r:id="rId5" imgW="3731075" imgH="2469094" progId="Excel.Chart.8">
                  <p:embed/>
                </p:oleObj>
              </mc:Choice>
              <mc:Fallback>
                <p:oleObj r:id="rId5" imgW="3731075" imgH="2469094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74" y="2525817"/>
                        <a:ext cx="3733800" cy="247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041289"/>
              </p:ext>
            </p:extLst>
          </p:nvPr>
        </p:nvGraphicFramePr>
        <p:xfrm>
          <a:off x="4211960" y="2567755"/>
          <a:ext cx="4633912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r:id="rId7" imgW="4633362" imgH="1828959" progId="Excel.Chart.8">
                  <p:embed/>
                </p:oleObj>
              </mc:Choice>
              <mc:Fallback>
                <p:oleObj r:id="rId7" imgW="4633362" imgH="1828959" progId="Excel.Chart.8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567755"/>
                        <a:ext cx="4633912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1340769"/>
            <a:ext cx="84609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ea typeface="굴림" pitchFamily="34" charset="-127"/>
              </a:rPr>
              <a:t>Telecom </a:t>
            </a:r>
          </a:p>
          <a:p>
            <a:r>
              <a:rPr lang="en-US" altLang="ko-KR" dirty="0">
                <a:ea typeface="굴림" pitchFamily="34" charset="-127"/>
              </a:rPr>
              <a:t>Achieved  117  articles in April  2013 about  Samsung products.</a:t>
            </a:r>
          </a:p>
          <a:p>
            <a:r>
              <a:rPr lang="en-US" dirty="0">
                <a:ea typeface="ＭＳ Ｐゴシック" pitchFamily="34" charset="-128"/>
              </a:rPr>
              <a:t>GAP in </a:t>
            </a:r>
            <a:r>
              <a:rPr lang="en-US" altLang="ko-KR" dirty="0">
                <a:ea typeface="굴림" pitchFamily="34" charset="-127"/>
              </a:rPr>
              <a:t>April  2013</a:t>
            </a:r>
            <a:r>
              <a:rPr lang="en-US" altLang="ko-KR" sz="1600" dirty="0">
                <a:ea typeface="ＭＳ Ｐゴシック" pitchFamily="34" charset="-128"/>
              </a:rPr>
              <a:t>  </a:t>
            </a:r>
            <a:r>
              <a:rPr lang="en-US" altLang="ko-KR" dirty="0">
                <a:ea typeface="ＭＳ Ｐゴシック" pitchFamily="34" charset="-128"/>
              </a:rPr>
              <a:t>higher</a:t>
            </a:r>
            <a:r>
              <a:rPr lang="en-US" dirty="0">
                <a:ea typeface="ＭＳ Ｐゴシック" pitchFamily="34" charset="-128"/>
              </a:rPr>
              <a:t> by </a:t>
            </a:r>
            <a:r>
              <a:rPr lang="ru-RU" b="1" dirty="0">
                <a:ea typeface="ＭＳ Ｐゴシック" pitchFamily="34" charset="-128"/>
              </a:rPr>
              <a:t>59</a:t>
            </a:r>
            <a:r>
              <a:rPr lang="en-US" b="1" dirty="0">
                <a:ea typeface="ＭＳ Ｐゴシック" pitchFamily="34" charset="-128"/>
              </a:rPr>
              <a:t>%</a:t>
            </a:r>
            <a:r>
              <a:rPr lang="en-US" dirty="0">
                <a:ea typeface="ＭＳ Ｐゴシック" pitchFamily="34" charset="-128"/>
              </a:rPr>
              <a:t> than the next competitor (Nokia – 48 articles)</a:t>
            </a:r>
          </a:p>
          <a:p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721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170" y="368660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Cambria" pitchFamily="18" charset="0"/>
              </a:rPr>
              <a:t>Ежемесячный отчет: </a:t>
            </a:r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личный 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</a:rPr>
              <a:t>KPI</a:t>
            </a:r>
            <a:endParaRPr lang="ru-RU" sz="24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51520" y="1340769"/>
            <a:ext cx="8460940" cy="247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cs typeface="Tahoma" pitchFamily="34" charset="0"/>
              </a:rPr>
              <a:t>Total publications: </a:t>
            </a:r>
          </a:p>
          <a:p>
            <a:pPr>
              <a:defRPr/>
            </a:pPr>
            <a:endParaRPr lang="ru-RU" dirty="0">
              <a:cs typeface="Tahom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>
                <a:cs typeface="Tahoma" pitchFamily="34" charset="0"/>
              </a:rPr>
              <a:t>	</a:t>
            </a:r>
            <a:r>
              <a:rPr lang="en-US" b="1" dirty="0">
                <a:cs typeface="Tahoma" pitchFamily="34" charset="0"/>
              </a:rPr>
              <a:t>116 </a:t>
            </a:r>
            <a:r>
              <a:rPr lang="ru-RU" b="1" dirty="0">
                <a:cs typeface="Tahoma" pitchFamily="34" charset="0"/>
              </a:rPr>
              <a:t> </a:t>
            </a:r>
            <a:r>
              <a:rPr lang="en-US" b="1" dirty="0">
                <a:cs typeface="Tahoma" pitchFamily="34" charset="0"/>
              </a:rPr>
              <a:t>publications (52%) </a:t>
            </a:r>
            <a:r>
              <a:rPr lang="en-US" dirty="0">
                <a:cs typeface="Tahoma" pitchFamily="34" charset="0"/>
              </a:rPr>
              <a:t>as a result of working in region</a:t>
            </a:r>
            <a:r>
              <a:rPr lang="ru-RU" dirty="0">
                <a:cs typeface="Tahoma" pitchFamily="34" charset="0"/>
              </a:rPr>
              <a:t>: </a:t>
            </a:r>
          </a:p>
          <a:p>
            <a:pPr>
              <a:defRPr/>
            </a:pPr>
            <a:r>
              <a:rPr lang="en-US" dirty="0">
                <a:cs typeface="Tahoma" pitchFamily="34" charset="0"/>
              </a:rPr>
              <a:t>51 publications after distributing press releases</a:t>
            </a:r>
            <a:endParaRPr lang="ru-RU" dirty="0">
              <a:cs typeface="Tahoma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cs typeface="Tahoma" pitchFamily="34" charset="0"/>
              </a:rPr>
              <a:t>65 </a:t>
            </a:r>
            <a:r>
              <a:rPr lang="ru-RU" dirty="0">
                <a:cs typeface="Tahoma" pitchFamily="34" charset="0"/>
              </a:rPr>
              <a:t> </a:t>
            </a:r>
            <a:r>
              <a:rPr lang="en-US" dirty="0">
                <a:cs typeface="Tahoma" pitchFamily="34" charset="0"/>
              </a:rPr>
              <a:t>publications after working with journalists</a:t>
            </a:r>
            <a:endParaRPr lang="ru-RU" dirty="0">
              <a:cs typeface="Tahoma" pitchFamily="34" charset="0"/>
            </a:endParaRPr>
          </a:p>
          <a:p>
            <a:pPr>
              <a:defRPr/>
            </a:pPr>
            <a:r>
              <a:rPr lang="en-US" dirty="0">
                <a:cs typeface="Tahoma" pitchFamily="34" charset="0"/>
              </a:rPr>
              <a:t>      News agencies, </a:t>
            </a:r>
            <a:r>
              <a:rPr lang="en-US" dirty="0" err="1">
                <a:cs typeface="Tahoma" pitchFamily="34" charset="0"/>
              </a:rPr>
              <a:t>Onliner</a:t>
            </a:r>
            <a:r>
              <a:rPr lang="ru-RU" dirty="0">
                <a:cs typeface="Tahoma" pitchFamily="34" charset="0"/>
              </a:rPr>
              <a:t>.</a:t>
            </a:r>
            <a:r>
              <a:rPr lang="en-US" dirty="0">
                <a:cs typeface="Tahoma" pitchFamily="34" charset="0"/>
              </a:rPr>
              <a:t>by</a:t>
            </a:r>
            <a:r>
              <a:rPr lang="ru-RU" dirty="0">
                <a:cs typeface="Tahoma" pitchFamily="34" charset="0"/>
              </a:rPr>
              <a:t>,</a:t>
            </a:r>
            <a:r>
              <a:rPr lang="en-US" dirty="0">
                <a:cs typeface="Tahoma" pitchFamily="34" charset="0"/>
              </a:rPr>
              <a:t> IT.TUT.BY, </a:t>
            </a:r>
            <a:r>
              <a:rPr lang="en-US" dirty="0" err="1">
                <a:cs typeface="Tahoma" pitchFamily="34" charset="0"/>
              </a:rPr>
              <a:t>Computernaya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 err="1">
                <a:cs typeface="Tahoma" pitchFamily="34" charset="0"/>
              </a:rPr>
              <a:t>gazeta</a:t>
            </a:r>
            <a:r>
              <a:rPr lang="en-US" dirty="0">
                <a:cs typeface="Tahoma" pitchFamily="34" charset="0"/>
              </a:rPr>
              <a:t>, Moy Computer, </a:t>
            </a:r>
            <a:r>
              <a:rPr lang="en-US" dirty="0" err="1">
                <a:cs typeface="Tahoma" pitchFamily="34" charset="0"/>
              </a:rPr>
              <a:t>Belorusy</a:t>
            </a:r>
            <a:r>
              <a:rPr lang="en-US" dirty="0">
                <a:cs typeface="Tahoma" pitchFamily="34" charset="0"/>
              </a:rPr>
              <a:t> I </a:t>
            </a:r>
            <a:r>
              <a:rPr lang="en-US" dirty="0" err="1">
                <a:cs typeface="Tahoma" pitchFamily="34" charset="0"/>
              </a:rPr>
              <a:t>Rynok</a:t>
            </a:r>
            <a:r>
              <a:rPr lang="en-US" dirty="0">
                <a:cs typeface="Tahoma" pitchFamily="34" charset="0"/>
              </a:rPr>
              <a:t>,  X-hw.by</a:t>
            </a:r>
            <a:r>
              <a:rPr lang="ru-RU" dirty="0">
                <a:cs typeface="Tahoma" pitchFamily="34" charset="0"/>
              </a:rPr>
              <a:t>, </a:t>
            </a:r>
            <a:r>
              <a:rPr lang="en-US" dirty="0">
                <a:cs typeface="Tahoma" pitchFamily="34" charset="0"/>
              </a:rPr>
              <a:t>Delaite.by–  tests, news, S4 in Belarus, Samsung mobile traffic</a:t>
            </a:r>
          </a:p>
          <a:p>
            <a:pPr>
              <a:defRPr/>
            </a:pPr>
            <a:r>
              <a:rPr lang="en-US" b="1" dirty="0">
                <a:latin typeface="Calibri" pitchFamily="34" charset="0"/>
                <a:cs typeface="Tahoma" pitchFamily="34" charset="0"/>
              </a:rPr>
              <a:t>108</a:t>
            </a:r>
            <a:r>
              <a:rPr lang="ru-RU" b="1" dirty="0">
                <a:latin typeface="Calibri" pitchFamily="34" charset="0"/>
                <a:cs typeface="Tahoma" pitchFamily="34" charset="0"/>
              </a:rPr>
              <a:t> </a:t>
            </a:r>
            <a:r>
              <a:rPr lang="en-US" b="1" dirty="0">
                <a:latin typeface="Calibri" pitchFamily="34" charset="0"/>
                <a:cs typeface="Tahoma" pitchFamily="34" charset="0"/>
              </a:rPr>
              <a:t>(48%) </a:t>
            </a:r>
            <a:r>
              <a:rPr lang="ru-RU" b="1" dirty="0" err="1">
                <a:latin typeface="Calibri" pitchFamily="34" charset="0"/>
                <a:cs typeface="Tahoma" pitchFamily="34" charset="0"/>
              </a:rPr>
              <a:t>publications</a:t>
            </a:r>
            <a:r>
              <a:rPr lang="ru-RU" b="1" dirty="0">
                <a:latin typeface="Calibri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Calibri" pitchFamily="34" charset="0"/>
                <a:cs typeface="Tahoma" pitchFamily="34" charset="0"/>
              </a:rPr>
              <a:t>from</a:t>
            </a:r>
            <a:r>
              <a:rPr lang="ru-RU" b="1" dirty="0">
                <a:latin typeface="Calibri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Calibri" pitchFamily="34" charset="0"/>
                <a:cs typeface="Tahoma" pitchFamily="34" charset="0"/>
              </a:rPr>
              <a:t>another</a:t>
            </a:r>
            <a:r>
              <a:rPr lang="ru-RU" b="1" dirty="0">
                <a:latin typeface="Calibri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Calibri" pitchFamily="34" charset="0"/>
                <a:cs typeface="Tahoma" pitchFamily="34" charset="0"/>
              </a:rPr>
              <a:t>source</a:t>
            </a:r>
            <a:r>
              <a:rPr lang="en-US" b="1" dirty="0">
                <a:latin typeface="Calibri" pitchFamily="34" charset="0"/>
                <a:cs typeface="Tahoma" pitchFamily="34" charset="0"/>
              </a:rPr>
              <a:t>s</a:t>
            </a:r>
            <a:r>
              <a:rPr lang="en-US" b="1" dirty="0">
                <a:cs typeface="Tahoma" pitchFamily="34" charset="0"/>
              </a:rPr>
              <a:t>.</a:t>
            </a:r>
            <a:endParaRPr lang="ru-RU" b="1" dirty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03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Оценка мероприятия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медиа покрытие и 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 PR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ценность </a:t>
            </a:r>
            <a:endParaRPr lang="ru-RU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44997" y="505029"/>
            <a:ext cx="8173955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40280" lvl="8" indent="0">
              <a:buNone/>
            </a:pPr>
            <a:endParaRPr lang="ru-RU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1285939"/>
            <a:ext cx="3619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Galaxy SIV launch 13.04.2013</a:t>
            </a:r>
          </a:p>
          <a:p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Issued: </a:t>
            </a:r>
          </a:p>
          <a:p>
            <a:r>
              <a:rPr lang="en-US" sz="1200" dirty="0" smtClean="0">
                <a:latin typeface="Tahoma" pitchFamily="34" charset="0"/>
                <a:cs typeface="Tahoma" pitchFamily="34" charset="0"/>
              </a:rPr>
              <a:t>17 articles (on-line, print)</a:t>
            </a:r>
          </a:p>
          <a:p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PR Value:</a:t>
            </a:r>
            <a:r>
              <a:rPr lang="ru-RU" sz="12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Approx. 1850$</a:t>
            </a:r>
            <a:endParaRPr lang="en-US" sz="1200" dirty="0">
              <a:latin typeface="Tahoma" pitchFamily="34" charset="0"/>
              <a:cs typeface="Tahoma" pitchFamily="34" charset="0"/>
            </a:endParaRPr>
          </a:p>
          <a:p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Expected</a:t>
            </a:r>
            <a:r>
              <a:rPr lang="ru-RU" sz="1200" b="1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around 8 articles in print &amp; </a:t>
            </a:r>
            <a:endParaRPr lang="ru-RU" sz="1200" dirty="0" smtClean="0">
              <a:latin typeface="Tahoma" pitchFamily="34" charset="0"/>
              <a:cs typeface="Tahoma" pitchFamily="34" charset="0"/>
            </a:endParaRPr>
          </a:p>
          <a:p>
            <a:r>
              <a:rPr lang="en-US" sz="1200" dirty="0" smtClean="0">
                <a:latin typeface="Tahoma" pitchFamily="34" charset="0"/>
                <a:cs typeface="Tahoma" pitchFamily="34" charset="0"/>
              </a:rPr>
              <a:t>on-line media</a:t>
            </a:r>
            <a:endParaRPr lang="en-US" sz="1200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0583" y="1373010"/>
            <a:ext cx="1945913" cy="12979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0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369125"/>
            <a:ext cx="1927374" cy="12855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20772"/>
            <a:ext cx="1753973" cy="1169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2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897159"/>
              </p:ext>
            </p:extLst>
          </p:nvPr>
        </p:nvGraphicFramePr>
        <p:xfrm>
          <a:off x="251520" y="2805918"/>
          <a:ext cx="7544946" cy="3789833"/>
        </p:xfrm>
        <a:graphic>
          <a:graphicData uri="http://schemas.openxmlformats.org/drawingml/2006/table">
            <a:tbl>
              <a:tblPr/>
              <a:tblGrid>
                <a:gridCol w="1577152"/>
                <a:gridCol w="1247219"/>
                <a:gridCol w="1453512"/>
                <a:gridCol w="1855485"/>
                <a:gridCol w="1411578"/>
              </a:tblGrid>
              <a:tr h="2419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Media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vehicles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108022" marR="0" marT="10782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Date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108022" marR="0" marT="10782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Model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108022" marR="0" marT="10782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Type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of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media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108022" marR="0" marT="10782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PR Value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108022" marR="0" marT="10782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Onliner.by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Marketing.by 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Naviny.by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Migom.by 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Holiday.by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30.04.2013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Delaite.by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26.04.2013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News.21.by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general,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Telegraf.org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X-hw.by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Belarus-1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radio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IT.TUT.BY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Kosht.com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KV.by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27.04.2013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specialized, 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85" marR="6858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anchor="b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2328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RealBrest.by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regional,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Ex-press.by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regional,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Map.by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regional,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Klanby.net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29.04.2013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general, regional,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online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  <a:tr h="1904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Belsat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11" charset="-128"/>
                        </a:rPr>
                        <a:t> TV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30.04.2013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Galaxy S 4 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Tv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imes New Roman" pitchFamily="-111" charset="0"/>
                        </a:rPr>
                        <a:t> channel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imes New Roman" pitchFamily="-111" charset="0"/>
                      </a:endParaRPr>
                    </a:p>
                  </a:txBody>
                  <a:tcPr marL="68585" marR="6858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ххх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-111" charset="0"/>
                          <a:ea typeface="ＭＳ Ｐゴシック" pitchFamily="-111" charset="-128"/>
                          <a:cs typeface="Tahoma" pitchFamily="-111" charset="0"/>
                        </a:rPr>
                        <a:t>$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-111" charset="0"/>
                        <a:ea typeface="ＭＳ Ｐゴシック" pitchFamily="-111" charset="-128"/>
                        <a:cs typeface="Tahoma" pitchFamily="-111" charset="0"/>
                      </a:endParaRPr>
                    </a:p>
                  </a:txBody>
                  <a:tcPr marL="68595" marR="68595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0EC"/>
                    </a:solidFill>
                  </a:tcPr>
                </a:tc>
              </a:tr>
            </a:tbl>
          </a:graphicData>
        </a:graphic>
      </p:graphicFrame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95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Calibri" pitchFamily="34" charset="0"/>
              </a:rPr>
              <a:t>Оценка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мероприятия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: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11" charset="-128"/>
              </a:rPr>
              <a:t>Контент-анализ</a:t>
            </a:r>
            <a:r>
              <a:rPr lang="ru-RU" sz="2400" dirty="0" smtClean="0">
                <a:latin typeface="Calibri" pitchFamily="34" charset="0"/>
                <a:ea typeface="ＭＳ Ｐゴシック" pitchFamily="-111" charset="-128"/>
              </a:rPr>
              <a:t> </a:t>
            </a:r>
            <a:endParaRPr lang="en-US" sz="2400" dirty="0">
              <a:latin typeface="Calibri" pitchFamily="34" charset="0"/>
              <a:ea typeface="ＭＳ Ｐゴシック" pitchFamily="-111" charset="-128"/>
            </a:endParaRP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0918" y="1369125"/>
            <a:ext cx="8591561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smtClean="0">
                <a:latin typeface="Arial" charset="0"/>
                <a:ea typeface="ＭＳ Ｐゴシック" pitchFamily="-111" charset="-128"/>
              </a:rPr>
              <a:t>Контент-анализ </a:t>
            </a:r>
            <a:endParaRPr lang="en-US" sz="16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 smtClean="0">
                <a:latin typeface="Arial" charset="0"/>
                <a:ea typeface="ＭＳ Ｐゴシック" pitchFamily="-111" charset="-128"/>
              </a:rPr>
              <a:t>Название продукта </a:t>
            </a:r>
            <a:endParaRPr lang="en-US" sz="16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 smtClean="0">
                <a:latin typeface="Arial" charset="0"/>
                <a:ea typeface="ＭＳ Ｐゴシック" pitchFamily="-111" charset="-128"/>
              </a:rPr>
              <a:t>Ссылки на спикеров</a:t>
            </a:r>
            <a:endParaRPr lang="en-US" sz="16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 smtClean="0">
                <a:latin typeface="Arial" charset="0"/>
                <a:ea typeface="ＭＳ Ｐゴシック" pitchFamily="-111" charset="-128"/>
              </a:rPr>
              <a:t>Места продаж</a:t>
            </a:r>
            <a:endParaRPr lang="en-US" sz="1600" dirty="0" smtClean="0">
              <a:latin typeface="Arial" charset="0"/>
              <a:ea typeface="ＭＳ Ｐゴシック" pitchFamily="-111" charset="-128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600" dirty="0" smtClean="0">
                <a:latin typeface="Arial" charset="0"/>
                <a:ea typeface="ＭＳ Ｐゴシック" pitchFamily="-111" charset="-128"/>
              </a:rPr>
              <a:t>Ключевые определения продукта </a:t>
            </a:r>
            <a:endParaRPr lang="en-US" sz="1600" dirty="0" smtClean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Arial" charset="0"/>
                <a:ea typeface="ＭＳ Ｐゴシック" pitchFamily="-111" charset="-128"/>
              </a:rPr>
              <a:t>Migom.by: </a:t>
            </a:r>
            <a:r>
              <a:rPr lang="en-US" sz="1400" dirty="0" smtClean="0">
                <a:latin typeface="Arial" charset="0"/>
                <a:ea typeface="ＭＳ Ｐゴシック" pitchFamily="-111" charset="-128"/>
              </a:rPr>
              <a:t>Samsung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officially announced in Minsk </a:t>
            </a:r>
            <a:r>
              <a:rPr lang="en-US" sz="1400" dirty="0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Galaxy S 4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. </a:t>
            </a:r>
          </a:p>
          <a:p>
            <a:pPr>
              <a:defRPr/>
            </a:pPr>
            <a:endParaRPr lang="en-US" sz="1400" dirty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Arial" charset="0"/>
                <a:ea typeface="ＭＳ Ｐゴシック" pitchFamily="-111" charset="-128"/>
              </a:rPr>
              <a:t>Marketing.by: </a:t>
            </a:r>
            <a:r>
              <a:rPr lang="en-US" sz="1400" dirty="0" smtClean="0">
                <a:latin typeface="Arial" charset="0"/>
                <a:ea typeface="ＭＳ Ｐゴシック" pitchFamily="-111" charset="-128"/>
              </a:rPr>
              <a:t>Samsung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in Belarus </a:t>
            </a:r>
            <a:r>
              <a:rPr lang="en-US" sz="1400" dirty="0"/>
              <a:t>has unveiled the fourth generation Galaxy S that comes with </a:t>
            </a:r>
            <a:r>
              <a:rPr lang="en-US" sz="1400" dirty="0">
                <a:solidFill>
                  <a:srgbClr val="FF0000"/>
                </a:solidFill>
              </a:rPr>
              <a:t>improved features </a:t>
            </a:r>
            <a:r>
              <a:rPr lang="en-US" sz="1400" dirty="0"/>
              <a:t>to respond to </a:t>
            </a:r>
            <a:r>
              <a:rPr lang="en-US" sz="1400" dirty="0">
                <a:solidFill>
                  <a:srgbClr val="FF0000"/>
                </a:solidFill>
              </a:rPr>
              <a:t>consumer needs</a:t>
            </a:r>
            <a:r>
              <a:rPr lang="en-US" sz="1400" dirty="0"/>
              <a:t>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Naviny.by: 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According 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to </a:t>
            </a:r>
            <a:r>
              <a:rPr lang="en-US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Alexey </a:t>
            </a:r>
            <a:r>
              <a:rPr lang="en-US" sz="1400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Golub</a:t>
            </a:r>
            <a:r>
              <a:rPr lang="en-US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Samsung will develop </a:t>
            </a:r>
            <a:r>
              <a:rPr lang="en-US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new market segment 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“</a:t>
            </a:r>
            <a:r>
              <a:rPr lang="en-US" sz="1400" dirty="0" err="1">
                <a:latin typeface="Tahoma" pitchFamily="34" charset="0"/>
                <a:cs typeface="Tahoma" pitchFamily="34" charset="0"/>
              </a:rPr>
              <a:t>fonblets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” in Belarus. </a:t>
            </a:r>
          </a:p>
          <a:p>
            <a:pPr>
              <a:defRPr/>
            </a:pPr>
            <a:endParaRPr lang="en-US" sz="1400" dirty="0">
              <a:latin typeface="Tahoma" pitchFamily="34" charset="0"/>
              <a:ea typeface="ＭＳ Ｐゴシック" pitchFamily="-111" charset="-128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Arial" charset="0"/>
                <a:ea typeface="ＭＳ Ｐゴシック" pitchFamily="-111" charset="-128"/>
              </a:rPr>
              <a:t>IT.TUT.BY: </a:t>
            </a:r>
            <a:r>
              <a:rPr lang="en-US" sz="1400" dirty="0" smtClean="0">
                <a:latin typeface="Arial" charset="0"/>
                <a:ea typeface="ＭＳ Ｐゴシック" pitchFamily="-111" charset="-128"/>
              </a:rPr>
              <a:t>Galaxy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S4 adds a number of </a:t>
            </a:r>
            <a:r>
              <a:rPr lang="en-US" sz="1400" dirty="0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innovative features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that are not available on any other Galaxy device, such as </a:t>
            </a:r>
            <a:r>
              <a:rPr lang="en-US" sz="1400" dirty="0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Smart Scroll, an eye-control technology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and etc. </a:t>
            </a:r>
          </a:p>
          <a:p>
            <a:pPr>
              <a:defRPr/>
            </a:pPr>
            <a:endParaRPr lang="en-US" sz="1400" dirty="0">
              <a:latin typeface="Arial" charset="0"/>
              <a:ea typeface="ＭＳ Ｐゴシック" pitchFamily="-111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Arial" charset="0"/>
                <a:ea typeface="ＭＳ Ｐゴシック" pitchFamily="-111" charset="-128"/>
              </a:rPr>
              <a:t>Onliner.by: </a:t>
            </a:r>
            <a:r>
              <a:rPr lang="en-US" sz="1400" dirty="0" smtClean="0">
                <a:latin typeface="Arial" charset="0"/>
                <a:ea typeface="ＭＳ Ｐゴシック" pitchFamily="-111" charset="-128"/>
              </a:rPr>
              <a:t>The 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Samsung generation Galaxy S4, which was launched for the Belarusian  market on 26 of April, could be bought in </a:t>
            </a:r>
            <a:r>
              <a:rPr lang="en-US" sz="1400" dirty="0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MTS and </a:t>
            </a:r>
            <a:r>
              <a:rPr lang="en-US" sz="1400" dirty="0" err="1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velcom</a:t>
            </a:r>
            <a:r>
              <a:rPr lang="en-US" sz="1400" dirty="0">
                <a:solidFill>
                  <a:srgbClr val="FF0000"/>
                </a:solidFill>
                <a:latin typeface="Arial" charset="0"/>
                <a:ea typeface="ＭＳ Ｐゴシック" pitchFamily="-111" charset="-128"/>
              </a:rPr>
              <a:t> saloons</a:t>
            </a:r>
            <a:r>
              <a:rPr lang="en-US" sz="1400" dirty="0">
                <a:latin typeface="Arial" charset="0"/>
                <a:ea typeface="ＭＳ Ｐゴシック" pitchFamily="-111" charset="-128"/>
              </a:rPr>
              <a:t>. </a:t>
            </a:r>
            <a:endParaRPr lang="en-US" sz="1400" dirty="0">
              <a:latin typeface="Arial" charset="0"/>
              <a:ea typeface="ＭＳ Ｐゴシック" pitchFamily="-111" charset="-128"/>
              <a:cs typeface="Tahoma" pitchFamily="34" charset="0"/>
            </a:endParaRPr>
          </a:p>
          <a:p>
            <a:pPr>
              <a:defRPr/>
            </a:pPr>
            <a:endParaRPr lang="en-US" sz="1400" dirty="0">
              <a:latin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Kosht.com: </a:t>
            </a:r>
            <a:r>
              <a:rPr lang="en-US" sz="1400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Yeon</a:t>
            </a:r>
            <a:r>
              <a:rPr lang="en-US" sz="14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Su Choi: 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All the </a:t>
            </a:r>
            <a:r>
              <a:rPr lang="en-US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innovative </a:t>
            </a:r>
            <a:r>
              <a:rPr lang="en-US" sz="1400" dirty="0">
                <a:latin typeface="Tahoma" pitchFamily="34" charset="0"/>
                <a:cs typeface="Tahoma" pitchFamily="34" charset="0"/>
              </a:rPr>
              <a:t>features of Galaxy S4 were developed based on the insights and needs we found from our consumers all around the world.</a:t>
            </a:r>
            <a:endParaRPr lang="en-US" altLang="ja-JP" sz="1400" dirty="0">
              <a:latin typeface="Arial" charset="0"/>
              <a:ea typeface="ＭＳ Ｐゴシック" pitchFamily="-111" charset="-128"/>
              <a:cs typeface="Tahoma" pitchFamily="-111" charset="0"/>
            </a:endParaRPr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Кампании\Мероприятия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ru-RU" sz="2400" dirty="0" smtClean="0">
                <a:solidFill>
                  <a:schemeClr val="tx1"/>
                </a:solidFill>
              </a:rPr>
              <a:t>Распределение каналов 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0919" y="1369125"/>
            <a:ext cx="4703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/>
              <a:t>Distribution of media channels </a:t>
            </a:r>
          </a:p>
          <a:p>
            <a:endParaRPr lang="en-US" sz="1600" i="1" dirty="0"/>
          </a:p>
          <a:p>
            <a:endParaRPr lang="en-US" sz="1600" i="1" dirty="0" smtClean="0"/>
          </a:p>
          <a:p>
            <a:endParaRPr lang="en-US" sz="1600" i="1" dirty="0"/>
          </a:p>
          <a:p>
            <a:endParaRPr lang="en-US" sz="1600" i="1" dirty="0" smtClean="0"/>
          </a:p>
          <a:p>
            <a:endParaRPr lang="ru-RU" sz="1600" dirty="0"/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11334366"/>
              </p:ext>
            </p:extLst>
          </p:nvPr>
        </p:nvGraphicFramePr>
        <p:xfrm>
          <a:off x="334131" y="1916832"/>
          <a:ext cx="3085741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743824" y="1292181"/>
            <a:ext cx="388843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/>
              <a:t>Distribution of </a:t>
            </a:r>
            <a:r>
              <a:rPr lang="en-US" sz="1400" i="1" dirty="0" smtClean="0"/>
              <a:t>type of media </a:t>
            </a:r>
            <a:r>
              <a:rPr lang="en-US" sz="1400" i="1" dirty="0"/>
              <a:t>channels </a:t>
            </a:r>
            <a:r>
              <a:rPr lang="ru-RU" sz="1400" i="1" dirty="0" smtClean="0"/>
              <a:t>(</a:t>
            </a:r>
            <a:r>
              <a:rPr lang="en-US" sz="1400" i="1" dirty="0" smtClean="0"/>
              <a:t>specialized \common</a:t>
            </a:r>
            <a:r>
              <a:rPr lang="ru-RU" i="1" dirty="0" smtClean="0"/>
              <a:t>)</a:t>
            </a:r>
            <a:endParaRPr lang="en-US" i="1" dirty="0" smtClean="0"/>
          </a:p>
          <a:p>
            <a:endParaRPr lang="ru-RU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974950224"/>
              </p:ext>
            </p:extLst>
          </p:nvPr>
        </p:nvGraphicFramePr>
        <p:xfrm>
          <a:off x="4809810" y="1988840"/>
          <a:ext cx="3828467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042615057"/>
              </p:ext>
            </p:extLst>
          </p:nvPr>
        </p:nvGraphicFramePr>
        <p:xfrm>
          <a:off x="1331640" y="4365104"/>
          <a:ext cx="6482670" cy="1760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337956" y="4005064"/>
            <a:ext cx="3888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/>
              <a:t>Dynamic of publications: 12-16 of April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16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04664"/>
            <a:ext cx="8928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Кампания\Мероприятие: анализ комментариев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911214"/>
            <a:ext cx="720080" cy="72008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7504" y="332656"/>
            <a:ext cx="8928992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070" y="5911214"/>
            <a:ext cx="753763" cy="75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549290"/>
              </p:ext>
            </p:extLst>
          </p:nvPr>
        </p:nvGraphicFramePr>
        <p:xfrm>
          <a:off x="336268" y="1353831"/>
          <a:ext cx="5040560" cy="46527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040560"/>
              </a:tblGrid>
              <a:tr h="43128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Яркая цитата в комментариях (стилистика и орфография приводятся по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тексту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</a:rPr>
                        <a:t>оригинала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6799" marR="66799" marT="0" marB="0">
                    <a:solidFill>
                      <a:schemeClr val="bg2"/>
                    </a:solidFill>
                  </a:tcPr>
                </a:tc>
              </a:tr>
              <a:tr h="33797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Позитивные: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u="none" strike="noStrike" dirty="0" err="1" smtClean="0">
                          <a:solidFill>
                            <a:srgbClr val="FF0000"/>
                          </a:solidFill>
                          <a:effectLst/>
                        </a:rPr>
                        <a:t>aliser</a:t>
                      </a:r>
                      <a:r>
                        <a:rPr lang="en-US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27.03.2014 </a:t>
                      </a:r>
                      <a:r>
                        <a:rPr lang="ru-RU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в 16:09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лучший по соотношению: функционал, цена и качество....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solidFill>
                            <a:srgbClr val="FF0000"/>
                          </a:solidFill>
                          <a:effectLst/>
                        </a:rPr>
                        <a:t>DimaKaban</a:t>
                      </a:r>
                      <a:r>
                        <a:rPr lang="en-US" sz="1100" dirty="0" smtClean="0">
                          <a:solidFill>
                            <a:srgbClr val="FF0000"/>
                          </a:solidFill>
                          <a:effectLst/>
                        </a:rPr>
                        <a:t> 27.03.2014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</a:rPr>
                        <a:t>в 16:14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Отличный смартфон с хорошим дизайном и замечательным функционалом!)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WinterDream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effectLst/>
                        </a:rPr>
                        <a:t> 27.03.2014 в 16:15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Как ни странно, но на данный момент это Флагман!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Неоднозначные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ARHANGEL991</a:t>
                      </a:r>
                      <a:r>
                        <a:rPr lang="en-US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27.03.2014 </a:t>
                      </a:r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в 16:10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Хороший телефон, но дизайнеров надо уволить))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525"/>
                        </a:spcAft>
                      </a:pPr>
                      <a:r>
                        <a:rPr lang="ru-RU" sz="1100" u="none" dirty="0" err="1" smtClean="0">
                          <a:solidFill>
                            <a:srgbClr val="FF0000"/>
                          </a:solidFill>
                          <a:effectLst/>
                        </a:rPr>
                        <a:t>Bymyself</a:t>
                      </a:r>
                      <a:r>
                        <a:rPr lang="ru-RU" sz="1100" u="none" dirty="0" smtClean="0">
                          <a:solidFill>
                            <a:srgbClr val="FF0000"/>
                          </a:solidFill>
                          <a:effectLst/>
                        </a:rPr>
                        <a:t> 27.03.2014 в 17:33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525"/>
                        </a:spcAft>
                      </a:pPr>
                      <a:r>
                        <a:rPr lang="ru-RU" sz="1100" u="none" dirty="0" smtClean="0">
                          <a:solidFill>
                            <a:schemeClr val="tx1"/>
                          </a:solidFill>
                          <a:effectLst/>
                        </a:rPr>
                        <a:t>Как не смешно, но этот телефон на самом деле </a:t>
                      </a:r>
                      <a:r>
                        <a:rPr lang="ru-RU" sz="1100" u="none" dirty="0" err="1" smtClean="0">
                          <a:solidFill>
                            <a:schemeClr val="tx1"/>
                          </a:solidFill>
                          <a:effectLst/>
                        </a:rPr>
                        <a:t>счс</a:t>
                      </a:r>
                      <a:r>
                        <a:rPr lang="ru-RU" sz="1100" u="none" dirty="0" smtClean="0">
                          <a:solidFill>
                            <a:schemeClr val="tx1"/>
                          </a:solidFill>
                          <a:effectLst/>
                        </a:rPr>
                        <a:t> лучший среди конкурентов. Уверен что камера там будет на высоте. Но вот свой с4 на него менять не стану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525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Негативный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dirty="0" err="1" smtClean="0">
                          <a:solidFill>
                            <a:srgbClr val="FF0000"/>
                          </a:solidFill>
                          <a:effectLst/>
                        </a:rPr>
                        <a:t>Alex_Gold</a:t>
                      </a:r>
                      <a:r>
                        <a:rPr lang="ru-RU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27.03.2014 в 16:40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Им бы девиз : "Ничего нового«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Nikita10011 27.03.2014 в 16:49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Очередной пластиковый((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680753439"/>
              </p:ext>
            </p:extLst>
          </p:nvPr>
        </p:nvGraphicFramePr>
        <p:xfrm>
          <a:off x="5652120" y="2132856"/>
          <a:ext cx="3108510" cy="2349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085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234</TotalTime>
  <Words>693</Words>
  <Application>Microsoft Office PowerPoint</Application>
  <PresentationFormat>Экран (4:3)</PresentationFormat>
  <Paragraphs>182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Справедливость</vt:lpstr>
      <vt:lpstr>Диаграмма Microsoft Excel</vt:lpstr>
      <vt:lpstr>Шутова Анна  PR-консультант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</dc:title>
  <dc:creator>Natalia</dc:creator>
  <cp:lastModifiedBy>Admin</cp:lastModifiedBy>
  <cp:revision>35</cp:revision>
  <dcterms:created xsi:type="dcterms:W3CDTF">2014-03-28T08:31:21Z</dcterms:created>
  <dcterms:modified xsi:type="dcterms:W3CDTF">2015-07-30T09:04:20Z</dcterms:modified>
</cp:coreProperties>
</file>